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3" r:id="rId2"/>
    <p:sldId id="302" r:id="rId3"/>
    <p:sldId id="298" r:id="rId4"/>
    <p:sldId id="304" r:id="rId5"/>
    <p:sldId id="305" r:id="rId6"/>
    <p:sldId id="306" r:id="rId7"/>
    <p:sldId id="307" r:id="rId8"/>
    <p:sldId id="312" r:id="rId9"/>
    <p:sldId id="326" r:id="rId10"/>
    <p:sldId id="327" r:id="rId11"/>
    <p:sldId id="328" r:id="rId12"/>
    <p:sldId id="329" r:id="rId13"/>
    <p:sldId id="331" r:id="rId14"/>
    <p:sldId id="330" r:id="rId15"/>
    <p:sldId id="332" r:id="rId16"/>
    <p:sldId id="333" r:id="rId17"/>
    <p:sldId id="341" r:id="rId18"/>
    <p:sldId id="342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13" r:id="rId27"/>
    <p:sldId id="314" r:id="rId28"/>
    <p:sldId id="315" r:id="rId29"/>
    <p:sldId id="316" r:id="rId30"/>
    <p:sldId id="318" r:id="rId31"/>
    <p:sldId id="319" r:id="rId32"/>
    <p:sldId id="320" r:id="rId33"/>
    <p:sldId id="321" r:id="rId34"/>
    <p:sldId id="322" r:id="rId35"/>
    <p:sldId id="323" r:id="rId3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80" autoAdjust="0"/>
  </p:normalViewPr>
  <p:slideViewPr>
    <p:cSldViewPr snapToGrid="0" snapToObjects="1"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28/04/2020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28/04/2020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rgbClr val="333399"/>
                </a:solidFill>
                <a:latin typeface="Arial" charset="0"/>
              </a:defRPr>
            </a:lvl1pPr>
            <a:lvl2pPr marL="710730" indent="-272568" defTabSz="911492">
              <a:defRPr sz="1800" b="1">
                <a:solidFill>
                  <a:srgbClr val="333399"/>
                </a:solidFill>
                <a:latin typeface="Arial" charset="0"/>
              </a:defRPr>
            </a:lvl2pPr>
            <a:lvl3pPr marL="1093204" indent="-218348" defTabSz="911492">
              <a:defRPr sz="1800" b="1">
                <a:solidFill>
                  <a:srgbClr val="333399"/>
                </a:solidFill>
                <a:latin typeface="Arial" charset="0"/>
              </a:defRPr>
            </a:lvl3pPr>
            <a:lvl4pPr marL="1529900" indent="-218348" defTabSz="911492">
              <a:defRPr sz="1800" b="1">
                <a:solidFill>
                  <a:srgbClr val="333399"/>
                </a:solidFill>
                <a:latin typeface="Arial" charset="0"/>
              </a:defRPr>
            </a:lvl4pPr>
            <a:lvl5pPr marL="1968061" indent="-218348" defTabSz="911492">
              <a:defRPr sz="1800" b="1">
                <a:solidFill>
                  <a:srgbClr val="333399"/>
                </a:solidFill>
                <a:latin typeface="Arial" charset="0"/>
              </a:defRPr>
            </a:lvl5pPr>
            <a:lvl6pPr marL="2390103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6pPr>
            <a:lvl7pPr marL="2812144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7pPr>
            <a:lvl8pPr marL="3234185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8pPr>
            <a:lvl9pPr marL="3656226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9pPr>
          </a:lstStyle>
          <a:p>
            <a:fld id="{8C266D38-672A-4ADD-A2BC-49666F0D3208}" type="slidenum">
              <a:rPr lang="it-IT" altLang="it-IT" sz="1200" b="0">
                <a:solidFill>
                  <a:schemeClr val="tx1"/>
                </a:solidFill>
              </a:rPr>
              <a:pPr/>
              <a:t>6</a:t>
            </a:fld>
            <a:endParaRPr lang="it-IT" altLang="it-IT" sz="1200" b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it-IT" smtClean="0"/>
              <a:t>In t7 attenzione all’ordine in cui viene usato</a:t>
            </a:r>
          </a:p>
          <a:p>
            <a:r>
              <a:rPr lang="en-GB" altLang="it-IT" smtClean="0"/>
              <a:t>MBR1 per leggere l’operando di BIPUSH e per la goto (MBR1). Funziona perche’ MPC viene caricato da MBR1 solo alla FINE del ciclo, quando l’operando e’ gia’ stato prelevato.</a:t>
            </a:r>
            <a:endParaRPr lang="it-IT" altLang="it-IT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2.png"/><Relationship Id="rId4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9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9"/>
    </mc:Choice>
    <mc:Fallback>
      <p:transition spd="slow" advTm="1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28463" y="890126"/>
            <a:ext cx="4424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MIC4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01168" y="1433358"/>
            <a:ext cx="344176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La </a:t>
            </a:r>
            <a:r>
              <a:rPr lang="en-US" dirty="0" err="1" smtClean="0"/>
              <a:t>lunghezza</a:t>
            </a:r>
            <a:r>
              <a:rPr lang="en-US" dirty="0" smtClean="0"/>
              <a:t> </a:t>
            </a:r>
            <a:r>
              <a:rPr lang="en-US" dirty="0" err="1" smtClean="0"/>
              <a:t>dell’istruzione</a:t>
            </a:r>
            <a:r>
              <a:rPr lang="en-US" dirty="0" smtClean="0"/>
              <a:t> IJVM </a:t>
            </a:r>
            <a:r>
              <a:rPr lang="en-US" dirty="0"/>
              <a:t>è </a:t>
            </a:r>
            <a:r>
              <a:rPr lang="en-US" dirty="0" err="1" smtClean="0"/>
              <a:t>usata</a:t>
            </a:r>
            <a:r>
              <a:rPr lang="en-US" dirty="0" smtClean="0"/>
              <a:t> per </a:t>
            </a:r>
            <a:r>
              <a:rPr lang="en-US" dirty="0" err="1" smtClean="0"/>
              <a:t>permettere</a:t>
            </a:r>
            <a:r>
              <a:rPr lang="en-US" dirty="0" smtClean="0"/>
              <a:t> </a:t>
            </a:r>
            <a:r>
              <a:rPr lang="en-US" dirty="0" err="1" smtClean="0"/>
              <a:t>alla</a:t>
            </a:r>
            <a:r>
              <a:rPr lang="en-US" dirty="0" smtClean="0"/>
              <a:t> decoding </a:t>
            </a:r>
            <a:r>
              <a:rPr lang="en-US" dirty="0"/>
              <a:t>unit di </a:t>
            </a:r>
            <a:r>
              <a:rPr lang="en-US" dirty="0" err="1" smtClean="0"/>
              <a:t>parsificare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flusso</a:t>
            </a:r>
            <a:r>
              <a:rPr lang="en-US" dirty="0" smtClean="0"/>
              <a:t> </a:t>
            </a:r>
            <a:r>
              <a:rPr lang="en-US" dirty="0" err="1" smtClean="0"/>
              <a:t>entrante</a:t>
            </a:r>
            <a:r>
              <a:rPr lang="en-US" dirty="0" smtClean="0"/>
              <a:t> di </a:t>
            </a:r>
            <a:r>
              <a:rPr lang="en-US" dirty="0"/>
              <a:t>byte in </a:t>
            </a:r>
            <a:r>
              <a:rPr lang="en-US" dirty="0" err="1"/>
              <a:t>istruzioni</a:t>
            </a:r>
            <a:r>
              <a:rPr lang="en-US" dirty="0"/>
              <a:t>, di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 smtClean="0"/>
              <a:t>sappia</a:t>
            </a:r>
            <a:r>
              <a:rPr lang="en-US" dirty="0" smtClean="0"/>
              <a:t> </a:t>
            </a:r>
            <a:r>
              <a:rPr lang="en-US" dirty="0" err="1" smtClean="0"/>
              <a:t>sempre</a:t>
            </a:r>
            <a:r>
              <a:rPr lang="en-US" dirty="0" smtClean="0"/>
              <a:t> </a:t>
            </a:r>
            <a:r>
              <a:rPr lang="en-US" b="1" dirty="0" err="1" smtClean="0"/>
              <a:t>quali</a:t>
            </a:r>
            <a:r>
              <a:rPr lang="en-US" b="1" dirty="0" smtClean="0"/>
              <a:t> byte </a:t>
            </a:r>
            <a:r>
              <a:rPr lang="en-US" b="1" dirty="0" err="1" smtClean="0"/>
              <a:t>sono</a:t>
            </a:r>
            <a:r>
              <a:rPr lang="en-US" b="1" dirty="0" smtClean="0"/>
              <a:t> </a:t>
            </a:r>
            <a:r>
              <a:rPr lang="en-US" b="1" dirty="0" err="1" smtClean="0"/>
              <a:t>opcode</a:t>
            </a:r>
            <a:r>
              <a:rPr lang="en-US" b="1" dirty="0" smtClean="0"/>
              <a:t> </a:t>
            </a:r>
            <a:r>
              <a:rPr lang="en-US" b="1" dirty="0"/>
              <a:t>e </a:t>
            </a:r>
            <a:r>
              <a:rPr lang="en-US" b="1" dirty="0" err="1" smtClean="0"/>
              <a:t>quali</a:t>
            </a:r>
            <a:r>
              <a:rPr lang="en-US" b="1" dirty="0" smtClean="0"/>
              <a:t> byte </a:t>
            </a:r>
            <a:r>
              <a:rPr lang="en-US" b="1" dirty="0" err="1" smtClean="0"/>
              <a:t>sono</a:t>
            </a:r>
            <a:r>
              <a:rPr lang="en-US" b="1" dirty="0" smtClean="0"/>
              <a:t> operand</a:t>
            </a:r>
            <a:r>
              <a:rPr lang="en-US" dirty="0" smtClean="0"/>
              <a:t>i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Se </a:t>
            </a:r>
            <a:r>
              <a:rPr lang="it-IT" dirty="0"/>
              <a:t>la </a:t>
            </a:r>
            <a:r>
              <a:rPr lang="it-IT" dirty="0" smtClean="0"/>
              <a:t>lunghezza dell’operazione è </a:t>
            </a:r>
            <a:r>
              <a:rPr lang="it-IT" dirty="0"/>
              <a:t>di 1 byte (p.e., POP), </a:t>
            </a:r>
            <a:r>
              <a:rPr lang="it-IT" dirty="0" smtClean="0"/>
              <a:t>allora la </a:t>
            </a:r>
            <a:r>
              <a:rPr lang="it-IT" dirty="0" err="1"/>
              <a:t>decoding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 </a:t>
            </a:r>
            <a:r>
              <a:rPr lang="it-IT" dirty="0" smtClean="0"/>
              <a:t>sa che il prossimo byte </a:t>
            </a:r>
            <a:r>
              <a:rPr lang="it-IT" dirty="0"/>
              <a:t>è un </a:t>
            </a:r>
            <a:r>
              <a:rPr lang="it-IT" dirty="0" err="1"/>
              <a:t>opcode</a:t>
            </a:r>
            <a:r>
              <a:rPr lang="it-IT" dirty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Invece</a:t>
            </a:r>
            <a:r>
              <a:rPr lang="it-IT" dirty="0"/>
              <a:t>, se la </a:t>
            </a:r>
            <a:r>
              <a:rPr lang="it-IT" dirty="0" smtClean="0"/>
              <a:t>lunghezza dell’istruzione corrente è </a:t>
            </a:r>
            <a:r>
              <a:rPr lang="it-IT" dirty="0"/>
              <a:t>di 2 </a:t>
            </a:r>
            <a:r>
              <a:rPr lang="it-IT" dirty="0" err="1"/>
              <a:t>bytes</a:t>
            </a:r>
            <a:r>
              <a:rPr lang="it-IT" dirty="0"/>
              <a:t>, la </a:t>
            </a:r>
            <a:r>
              <a:rPr lang="it-IT" dirty="0" err="1"/>
              <a:t>decoding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 </a:t>
            </a:r>
            <a:r>
              <a:rPr lang="it-IT" dirty="0" smtClean="0"/>
              <a:t>sa che il prossimo byte </a:t>
            </a:r>
            <a:r>
              <a:rPr lang="it-IT" dirty="0"/>
              <a:t>è un operando, </a:t>
            </a:r>
            <a:r>
              <a:rPr lang="it-IT" dirty="0" smtClean="0"/>
              <a:t>seguito immediatamente da </a:t>
            </a:r>
            <a:r>
              <a:rPr lang="it-IT" dirty="0"/>
              <a:t>un </a:t>
            </a:r>
            <a:r>
              <a:rPr lang="it-IT" dirty="0" smtClean="0"/>
              <a:t>altro </a:t>
            </a:r>
            <a:r>
              <a:rPr lang="it-IT" dirty="0" err="1" smtClean="0"/>
              <a:t>opcode</a:t>
            </a:r>
            <a:r>
              <a:rPr lang="it-IT" dirty="0"/>
              <a:t>;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932" y="1433358"/>
            <a:ext cx="5227781" cy="447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3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42"/>
    </mc:Choice>
    <mc:Fallback>
      <p:transition spd="slow" advTm="53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28463" y="890126"/>
            <a:ext cx="4424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MIC4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01168" y="1275496"/>
            <a:ext cx="34417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Nella</a:t>
            </a:r>
            <a:r>
              <a:rPr lang="en-US" dirty="0" smtClean="0"/>
              <a:t> </a:t>
            </a:r>
            <a:r>
              <a:rPr lang="en-US" b="1" dirty="0" err="1" smtClean="0"/>
              <a:t>queueing</a:t>
            </a:r>
            <a:r>
              <a:rPr lang="en-US" b="1" dirty="0" smtClean="0"/>
              <a:t> unit, l</a:t>
            </a:r>
            <a:r>
              <a:rPr lang="en-US" dirty="0" smtClean="0"/>
              <a:t>a ROM </a:t>
            </a:r>
            <a:r>
              <a:rPr lang="en-US" dirty="0" err="1" smtClean="0"/>
              <a:t>contiene</a:t>
            </a:r>
            <a:r>
              <a:rPr lang="en-US" dirty="0" smtClean="0"/>
              <a:t> un </a:t>
            </a:r>
            <a:r>
              <a:rPr lang="en-US" dirty="0" err="1" smtClean="0"/>
              <a:t>microprogramma</a:t>
            </a:r>
            <a:r>
              <a:rPr lang="en-US" dirty="0" smtClean="0"/>
              <a:t>, con </a:t>
            </a:r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istruzioni</a:t>
            </a:r>
            <a:r>
              <a:rPr lang="en-US" dirty="0" smtClean="0"/>
              <a:t> IJVM, </a:t>
            </a:r>
            <a:r>
              <a:rPr lang="en-US" dirty="0" err="1" smtClean="0"/>
              <a:t>chiamate</a:t>
            </a:r>
            <a:r>
              <a:rPr lang="en-US" dirty="0" smtClean="0"/>
              <a:t> </a:t>
            </a:r>
            <a:r>
              <a:rPr lang="en-US" b="1" dirty="0" smtClean="0"/>
              <a:t>micro-operations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Queste</a:t>
            </a:r>
            <a:r>
              <a:rPr lang="en-US" dirty="0" smtClean="0"/>
              <a:t> </a:t>
            </a:r>
            <a:r>
              <a:rPr lang="en-US" dirty="0" err="1" smtClean="0"/>
              <a:t>righe</a:t>
            </a:r>
            <a:r>
              <a:rPr lang="en-US" dirty="0" smtClean="0"/>
              <a:t> </a:t>
            </a:r>
            <a:r>
              <a:rPr lang="en-US" dirty="0" err="1" smtClean="0"/>
              <a:t>devono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ordinate</a:t>
            </a:r>
            <a:r>
              <a:rPr lang="en-US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Le micro-operazioni sono simili alle micro-</a:t>
            </a:r>
            <a:r>
              <a:rPr lang="it-IT" dirty="0" err="1" smtClean="0"/>
              <a:t>instruzioni</a:t>
            </a:r>
            <a:r>
              <a:rPr lang="it-IT" dirty="0" smtClean="0"/>
              <a:t> che abbiamo visto </a:t>
            </a:r>
            <a:r>
              <a:rPr lang="it-IT" dirty="0"/>
              <a:t>in Mic2, con </a:t>
            </a:r>
            <a:r>
              <a:rPr lang="it-IT" dirty="0" smtClean="0"/>
              <a:t>l’eccezione dei campi NEXT </a:t>
            </a:r>
            <a:r>
              <a:rPr lang="it-IT" dirty="0"/>
              <a:t>ADDRESS e </a:t>
            </a:r>
            <a:r>
              <a:rPr lang="it-IT" dirty="0" smtClean="0"/>
              <a:t>JAM che sono assenti</a:t>
            </a:r>
            <a:r>
              <a:rPr lang="it-IT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In </a:t>
            </a:r>
            <a:r>
              <a:rPr lang="it-IT" dirty="0"/>
              <a:t>più, </a:t>
            </a:r>
            <a:r>
              <a:rPr lang="it-IT" dirty="0" smtClean="0"/>
              <a:t>abbiamo due nuovi bit 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err="1" smtClean="0"/>
              <a:t>Final</a:t>
            </a:r>
            <a:r>
              <a:rPr lang="it-IT" dirty="0" smtClean="0"/>
              <a:t>, </a:t>
            </a:r>
            <a:r>
              <a:rPr lang="en-US" dirty="0" err="1" smtClean="0"/>
              <a:t>pari</a:t>
            </a:r>
            <a:r>
              <a:rPr lang="en-US" dirty="0" smtClean="0"/>
              <a:t> </a:t>
            </a:r>
            <a:r>
              <a:rPr lang="en-US" dirty="0" err="1" smtClean="0"/>
              <a:t>all’ultima</a:t>
            </a:r>
            <a:r>
              <a:rPr lang="en-US" dirty="0" smtClean="0"/>
              <a:t> micro-</a:t>
            </a:r>
            <a:r>
              <a:rPr lang="en-US" dirty="0" err="1" smtClean="0"/>
              <a:t>operazione</a:t>
            </a:r>
            <a:r>
              <a:rPr lang="en-US" dirty="0" smtClean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 smtClean="0"/>
              <a:t>sequenza</a:t>
            </a:r>
            <a:r>
              <a:rPr lang="en-US" dirty="0" smtClean="0"/>
              <a:t> di micro-</a:t>
            </a:r>
            <a:r>
              <a:rPr lang="en-US" dirty="0" err="1" smtClean="0"/>
              <a:t>operazioni</a:t>
            </a:r>
            <a:r>
              <a:rPr lang="en-US" dirty="0" smtClean="0"/>
              <a:t> IJVM</a:t>
            </a:r>
            <a:r>
              <a:rPr lang="en-US" dirty="0"/>
              <a:t>; </a:t>
            </a:r>
            <a:endParaRPr lang="it-IT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Goto: marca le micro-operazioni che sono micro-salti condizionali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932" y="1433358"/>
            <a:ext cx="5227781" cy="447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6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62"/>
    </mc:Choice>
    <mc:Fallback>
      <p:transition spd="slow" advTm="57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28463" y="890126"/>
            <a:ext cx="4424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MIC4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01168" y="1275496"/>
            <a:ext cx="34417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La </a:t>
            </a:r>
            <a:r>
              <a:rPr lang="it-IT" dirty="0" err="1"/>
              <a:t>queueing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 </a:t>
            </a:r>
            <a:r>
              <a:rPr lang="it-IT" dirty="0" err="1" smtClean="0"/>
              <a:t>ricevericeve</a:t>
            </a:r>
            <a:r>
              <a:rPr lang="it-IT" dirty="0" smtClean="0"/>
              <a:t> un indice di </a:t>
            </a:r>
            <a:r>
              <a:rPr lang="it-IT" dirty="0"/>
              <a:t>una </a:t>
            </a:r>
            <a:r>
              <a:rPr lang="it-IT" dirty="0" smtClean="0"/>
              <a:t>micro-operazione dalla </a:t>
            </a:r>
            <a:r>
              <a:rPr lang="it-IT" dirty="0" err="1" smtClean="0"/>
              <a:t>decoding</a:t>
            </a:r>
            <a:r>
              <a:rPr lang="it-IT" dirty="0" smtClean="0"/>
              <a:t> </a:t>
            </a:r>
            <a:r>
              <a:rPr lang="it-IT" dirty="0" err="1" smtClean="0"/>
              <a:t>unit</a:t>
            </a:r>
            <a:r>
              <a:rPr lang="it-IT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Poi cerca la micro-operazione e </a:t>
            </a:r>
            <a:r>
              <a:rPr lang="it-IT" dirty="0"/>
              <a:t>la </a:t>
            </a:r>
            <a:r>
              <a:rPr lang="it-IT" dirty="0" smtClean="0"/>
              <a:t>copia nella coda</a:t>
            </a:r>
            <a:r>
              <a:rPr lang="it-IT" dirty="0"/>
              <a:t>, </a:t>
            </a:r>
            <a:r>
              <a:rPr lang="it-IT" dirty="0" smtClean="0"/>
              <a:t>insieme a quella dopo e </a:t>
            </a:r>
            <a:r>
              <a:rPr lang="it-IT" dirty="0" err="1"/>
              <a:t>cosi’</a:t>
            </a:r>
            <a:r>
              <a:rPr lang="it-IT" dirty="0"/>
              <a:t> </a:t>
            </a:r>
            <a:r>
              <a:rPr lang="it-IT" dirty="0" smtClean="0"/>
              <a:t>via;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Il processo si ferma solamente quando incontra una micro-istruzione con il </a:t>
            </a:r>
            <a:r>
              <a:rPr lang="it-IT" dirty="0" err="1" smtClean="0"/>
              <a:t>Final</a:t>
            </a:r>
            <a:r>
              <a:rPr lang="it-IT" dirty="0" smtClean="0"/>
              <a:t> </a:t>
            </a:r>
            <a:r>
              <a:rPr lang="it-IT" dirty="0"/>
              <a:t>bit a </a:t>
            </a:r>
            <a:r>
              <a:rPr lang="it-IT" dirty="0" smtClean="0"/>
              <a:t>1.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Copia comunque anche quella, ma poi si ferma!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932" y="1433358"/>
            <a:ext cx="5227781" cy="447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9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54"/>
    </mc:Choice>
    <mc:Fallback>
      <p:transition spd="slow" advTm="52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28463" y="890126"/>
            <a:ext cx="4424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MIC4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01168" y="1275496"/>
            <a:ext cx="40782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Assumendo di </a:t>
            </a:r>
            <a:r>
              <a:rPr lang="it-IT" dirty="0"/>
              <a:t>non </a:t>
            </a:r>
            <a:r>
              <a:rPr lang="it-IT" dirty="0" smtClean="0"/>
              <a:t>considerare una micro-operazione con il bit </a:t>
            </a:r>
            <a:r>
              <a:rPr lang="it-IT" dirty="0"/>
              <a:t>di </a:t>
            </a:r>
            <a:r>
              <a:rPr lang="it-IT" dirty="0" smtClean="0"/>
              <a:t>Goto a </a:t>
            </a:r>
            <a:r>
              <a:rPr lang="it-IT" dirty="0"/>
              <a:t>1 e di </a:t>
            </a:r>
            <a:r>
              <a:rPr lang="it-IT" dirty="0" smtClean="0"/>
              <a:t>avere spazio nella coda</a:t>
            </a:r>
            <a:r>
              <a:rPr lang="it-IT" dirty="0"/>
              <a:t>, la </a:t>
            </a:r>
            <a:r>
              <a:rPr lang="it-IT" dirty="0" err="1"/>
              <a:t>queueing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, </a:t>
            </a:r>
            <a:r>
              <a:rPr lang="it-IT" dirty="0" smtClean="0"/>
              <a:t>allora invia un </a:t>
            </a:r>
            <a:r>
              <a:rPr lang="it-IT" dirty="0" err="1"/>
              <a:t>signal</a:t>
            </a:r>
            <a:r>
              <a:rPr lang="it-IT" dirty="0"/>
              <a:t> di </a:t>
            </a:r>
            <a:r>
              <a:rPr lang="it-IT" dirty="0" err="1" smtClean="0"/>
              <a:t>acknowledgement</a:t>
            </a:r>
            <a:r>
              <a:rPr lang="it-IT" dirty="0" smtClean="0"/>
              <a:t> alla </a:t>
            </a:r>
            <a:r>
              <a:rPr lang="it-IT" dirty="0" err="1" smtClean="0"/>
              <a:t>decoding</a:t>
            </a:r>
            <a:r>
              <a:rPr lang="it-IT" dirty="0" smtClean="0"/>
              <a:t> </a:t>
            </a:r>
            <a:r>
              <a:rPr lang="it-IT" dirty="0" err="1"/>
              <a:t>unit</a:t>
            </a:r>
            <a:r>
              <a:rPr lang="it-IT" dirty="0"/>
              <a:t>. </a:t>
            </a: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Quando</a:t>
            </a:r>
            <a:r>
              <a:rPr lang="en-US" dirty="0" smtClean="0"/>
              <a:t> la decoding </a:t>
            </a:r>
            <a:r>
              <a:rPr lang="en-US" dirty="0"/>
              <a:t>unit </a:t>
            </a:r>
            <a:r>
              <a:rPr lang="en-US" dirty="0" err="1" smtClean="0"/>
              <a:t>riceve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segnale</a:t>
            </a:r>
            <a:r>
              <a:rPr lang="en-US" dirty="0" smtClean="0"/>
              <a:t> acknowledgement</a:t>
            </a:r>
            <a:r>
              <a:rPr lang="en-US" dirty="0"/>
              <a:t>, </a:t>
            </a:r>
            <a:r>
              <a:rPr lang="en-US" dirty="0" err="1" smtClean="0"/>
              <a:t>invia</a:t>
            </a:r>
            <a:r>
              <a:rPr lang="en-US" dirty="0" smtClean="0"/>
              <a:t> </a:t>
            </a:r>
            <a:r>
              <a:rPr lang="en-US" dirty="0" err="1" smtClean="0"/>
              <a:t>l’indice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istruzione</a:t>
            </a:r>
            <a:r>
              <a:rPr lang="en-US" dirty="0" smtClean="0"/>
              <a:t> IJVM </a:t>
            </a:r>
            <a:r>
              <a:rPr lang="en-US" dirty="0" err="1" smtClean="0"/>
              <a:t>seguente</a:t>
            </a:r>
            <a:r>
              <a:rPr lang="en-US" dirty="0" smtClean="0"/>
              <a:t> </a:t>
            </a:r>
            <a:r>
              <a:rPr lang="en-US" dirty="0" err="1" smtClean="0"/>
              <a:t>alla</a:t>
            </a:r>
            <a:r>
              <a:rPr lang="en-US" dirty="0" smtClean="0"/>
              <a:t> </a:t>
            </a:r>
            <a:r>
              <a:rPr lang="en-US" dirty="0" err="1" smtClean="0"/>
              <a:t>queueing</a:t>
            </a:r>
            <a:r>
              <a:rPr lang="en-US" dirty="0" smtClean="0"/>
              <a:t> unit.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In questo modo</a:t>
            </a:r>
            <a:r>
              <a:rPr lang="it-IT" dirty="0"/>
              <a:t>, la </a:t>
            </a:r>
            <a:r>
              <a:rPr lang="it-IT" dirty="0" err="1"/>
              <a:t>sequenzadell</a:t>
            </a:r>
            <a:r>
              <a:rPr lang="it-IT" dirty="0"/>
              <a:t> </a:t>
            </a:r>
            <a:r>
              <a:rPr lang="it-IT" dirty="0" err="1" smtClean="0"/>
              <a:t>instruzioni</a:t>
            </a:r>
            <a:r>
              <a:rPr lang="it-IT" dirty="0" smtClean="0"/>
              <a:t> IJVM </a:t>
            </a:r>
            <a:r>
              <a:rPr lang="it-IT" dirty="0"/>
              <a:t>in </a:t>
            </a:r>
            <a:r>
              <a:rPr lang="it-IT" dirty="0" smtClean="0"/>
              <a:t>memoria sono convertite </a:t>
            </a:r>
            <a:r>
              <a:rPr lang="it-IT" dirty="0"/>
              <a:t>in una </a:t>
            </a:r>
            <a:r>
              <a:rPr lang="it-IT" dirty="0" smtClean="0"/>
              <a:t>sequenza di micro-operazioni in </a:t>
            </a:r>
            <a:r>
              <a:rPr lang="it-IT" dirty="0"/>
              <a:t>una coda. </a:t>
            </a: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Queste micro-operazioni alimentano una serie di nuovi </a:t>
            </a:r>
            <a:r>
              <a:rPr lang="it-IT" dirty="0" err="1" smtClean="0"/>
              <a:t>registry</a:t>
            </a:r>
            <a:r>
              <a:rPr lang="it-IT" dirty="0" smtClean="0"/>
              <a:t> </a:t>
            </a:r>
            <a:r>
              <a:rPr lang="it-IT" dirty="0" err="1" smtClean="0"/>
              <a:t>MIRx</a:t>
            </a:r>
            <a:r>
              <a:rPr lang="it-IT" dirty="0" smtClean="0"/>
              <a:t>, che </a:t>
            </a:r>
            <a:r>
              <a:rPr lang="en-US" dirty="0" err="1" smtClean="0"/>
              <a:t>inviano</a:t>
            </a:r>
            <a:r>
              <a:rPr lang="en-US" dirty="0" smtClean="0"/>
              <a:t> I </a:t>
            </a:r>
            <a:r>
              <a:rPr lang="en-US" dirty="0" err="1" smtClean="0"/>
              <a:t>segnali</a:t>
            </a:r>
            <a:r>
              <a:rPr lang="en-US" dirty="0" smtClean="0"/>
              <a:t> per </a:t>
            </a:r>
            <a:r>
              <a:rPr lang="en-US" dirty="0" err="1" smtClean="0"/>
              <a:t>controllare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data </a:t>
            </a:r>
            <a:r>
              <a:rPr lang="en-US" dirty="0"/>
              <a:t>path.</a:t>
            </a:r>
          </a:p>
          <a:p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823" y="1433358"/>
            <a:ext cx="4097890" cy="350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4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666"/>
    </mc:Choice>
    <mc:Fallback>
      <p:transition spd="slow" advTm="85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28463" y="890126"/>
            <a:ext cx="4424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MIC4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01168" y="1275496"/>
            <a:ext cx="39502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Dobbiamo ora tener conto di </a:t>
            </a:r>
            <a:r>
              <a:rPr lang="it-IT" dirty="0"/>
              <a:t>un </a:t>
            </a:r>
            <a:r>
              <a:rPr lang="it-IT" dirty="0" smtClean="0"/>
              <a:t>altro fattore: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Quei campi di ogni micro-operazione che non sono attivi allo stesso tempo</a:t>
            </a:r>
            <a:r>
              <a:rPr lang="it-IT" dirty="0"/>
              <a:t>.</a:t>
            </a:r>
          </a:p>
          <a:p>
            <a:endParaRPr lang="en-US" dirty="0"/>
          </a:p>
          <a:p>
            <a:r>
              <a:rPr lang="en-US" dirty="0" err="1" smtClean="0"/>
              <a:t>Dall’architettura</a:t>
            </a:r>
            <a:r>
              <a:rPr lang="en-US" dirty="0" smtClean="0"/>
              <a:t> Mic3</a:t>
            </a:r>
            <a:r>
              <a:rPr lang="en-US" dirty="0"/>
              <a:t>, </a:t>
            </a:r>
            <a:r>
              <a:rPr lang="en-US" dirty="0" err="1" smtClean="0"/>
              <a:t>ricordiamo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 </a:t>
            </a:r>
            <a:r>
              <a:rPr lang="it-IT" dirty="0" err="1"/>
              <a:t>campiA</a:t>
            </a:r>
            <a:r>
              <a:rPr lang="it-IT" dirty="0"/>
              <a:t> e B </a:t>
            </a:r>
            <a:r>
              <a:rPr lang="it-IT" dirty="0" smtClean="0"/>
              <a:t>sono attivi durante il primo ciclo;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Il </a:t>
            </a:r>
            <a:r>
              <a:rPr lang="it-IT" dirty="0"/>
              <a:t>campo ALU è </a:t>
            </a:r>
            <a:r>
              <a:rPr lang="it-IT" dirty="0" smtClean="0"/>
              <a:t>attivo durante il secondo ciclo;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Il </a:t>
            </a:r>
            <a:r>
              <a:rPr lang="it-IT" dirty="0"/>
              <a:t>campo C è </a:t>
            </a:r>
            <a:r>
              <a:rPr lang="it-IT" dirty="0" smtClean="0"/>
              <a:t>attivo durante il terzo ciclo</a:t>
            </a:r>
            <a:r>
              <a:rPr lang="it-IT" dirty="0"/>
              <a:t>;</a:t>
            </a:r>
          </a:p>
          <a:p>
            <a:r>
              <a:rPr lang="en-US" dirty="0" err="1" smtClean="0"/>
              <a:t>Tutte</a:t>
            </a:r>
            <a:r>
              <a:rPr lang="en-US" dirty="0" smtClean="0"/>
              <a:t> le </a:t>
            </a:r>
            <a:r>
              <a:rPr lang="en-US" dirty="0" err="1" smtClean="0"/>
              <a:t>operazioni</a:t>
            </a:r>
            <a:r>
              <a:rPr lang="en-US" dirty="0" smtClean="0"/>
              <a:t> di </a:t>
            </a:r>
            <a:r>
              <a:rPr lang="en-US" dirty="0" err="1" smtClean="0"/>
              <a:t>memoria</a:t>
            </a:r>
            <a:r>
              <a:rPr lang="en-US" dirty="0" smtClean="0"/>
              <a:t> </a:t>
            </a:r>
            <a:r>
              <a:rPr lang="en-US" dirty="0" err="1" smtClean="0"/>
              <a:t>avvengono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quarto </a:t>
            </a:r>
            <a:r>
              <a:rPr lang="en-US" dirty="0" err="1"/>
              <a:t>ciclo</a:t>
            </a:r>
            <a:endParaRPr lang="en-US" dirty="0"/>
          </a:p>
          <a:p>
            <a:r>
              <a:rPr lang="en-US" dirty="0"/>
              <a:t>MIC-4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16" y="1433358"/>
            <a:ext cx="4856497" cy="447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4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66"/>
    </mc:Choice>
    <mc:Fallback>
      <p:transition spd="slow" advTm="47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28463" y="890126"/>
            <a:ext cx="4424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MIC4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01168" y="1275496"/>
            <a:ext cx="3950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Il  </a:t>
            </a:r>
            <a:r>
              <a:rPr lang="it-IT" dirty="0"/>
              <a:t>MIC4 introduce 4 MIR indipendenti;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All’inizio di ogni ciclo di </a:t>
            </a:r>
            <a:r>
              <a:rPr lang="it-IT" dirty="0"/>
              <a:t>clock (I tempi </a:t>
            </a:r>
            <a:r>
              <a:rPr lang="it-IT" dirty="0" err="1" smtClean="0"/>
              <a:t>Δ</a:t>
            </a:r>
            <a:r>
              <a:rPr lang="it-IT" i="1" dirty="0" err="1" smtClean="0"/>
              <a:t>w</a:t>
            </a:r>
            <a:r>
              <a:rPr lang="it-IT" i="1" dirty="0" smtClean="0"/>
              <a:t> </a:t>
            </a:r>
            <a:r>
              <a:rPr lang="it-IT" dirty="0" smtClean="0"/>
              <a:t>visti nelle lezioni precedenti),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MIR3 </a:t>
            </a:r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ricopiato</a:t>
            </a:r>
            <a:r>
              <a:rPr lang="en-US" dirty="0" smtClean="0"/>
              <a:t> in </a:t>
            </a:r>
            <a:r>
              <a:rPr lang="en-US" dirty="0"/>
              <a:t>MIR4,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MIR2 </a:t>
            </a:r>
            <a:r>
              <a:rPr lang="en-US" dirty="0"/>
              <a:t>è </a:t>
            </a:r>
            <a:r>
              <a:rPr lang="en-US" dirty="0" err="1" smtClean="0"/>
              <a:t>ricopiato</a:t>
            </a:r>
            <a:r>
              <a:rPr lang="en-US" dirty="0" smtClean="0"/>
              <a:t> in </a:t>
            </a:r>
            <a:r>
              <a:rPr lang="en-US" dirty="0"/>
              <a:t>MIR3,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MIR1 </a:t>
            </a:r>
            <a:r>
              <a:rPr lang="en-US" dirty="0"/>
              <a:t>è </a:t>
            </a:r>
            <a:r>
              <a:rPr lang="en-US" dirty="0" err="1" smtClean="0"/>
              <a:t>ricopiato</a:t>
            </a:r>
            <a:r>
              <a:rPr lang="en-US" dirty="0" smtClean="0"/>
              <a:t> in MIR2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MIR1 </a:t>
            </a:r>
            <a:r>
              <a:rPr lang="it-IT" dirty="0"/>
              <a:t>è </a:t>
            </a:r>
            <a:r>
              <a:rPr lang="it-IT" dirty="0" smtClean="0"/>
              <a:t>caricato con </a:t>
            </a:r>
            <a:r>
              <a:rPr lang="it-IT" dirty="0"/>
              <a:t>una </a:t>
            </a:r>
            <a:r>
              <a:rPr lang="it-IT" dirty="0" smtClean="0"/>
              <a:t>nuova micro-operazione dalla coda delle micro-operazioni</a:t>
            </a:r>
            <a:endParaRPr lang="it-IT" dirty="0"/>
          </a:p>
          <a:p>
            <a:endParaRPr lang="it-IT" dirty="0"/>
          </a:p>
          <a:p>
            <a:r>
              <a:rPr lang="it-IT" dirty="0" smtClean="0"/>
              <a:t>Poi</a:t>
            </a:r>
            <a:r>
              <a:rPr lang="it-IT" dirty="0"/>
              <a:t>, </a:t>
            </a:r>
            <a:r>
              <a:rPr lang="it-IT" dirty="0" smtClean="0"/>
              <a:t>ogni MIR emette i suoi segnali di </a:t>
            </a:r>
            <a:r>
              <a:rPr lang="it-IT" dirty="0"/>
              <a:t>controllo, ma solo </a:t>
            </a:r>
            <a:r>
              <a:rPr lang="it-IT" dirty="0" smtClean="0"/>
              <a:t>alcuni sono usati a ogni fase(stage</a:t>
            </a:r>
            <a:r>
              <a:rPr lang="it-IT" dirty="0"/>
              <a:t>):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16" y="1433358"/>
            <a:ext cx="4856497" cy="447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74"/>
    </mc:Choice>
    <mc:Fallback>
      <p:transition spd="slow" advTm="4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28463" y="890126"/>
            <a:ext cx="4424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MIC4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01168" y="1275496"/>
            <a:ext cx="395020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 campi A </a:t>
            </a:r>
            <a:r>
              <a:rPr lang="it-IT" dirty="0"/>
              <a:t>e B di MIR1 </a:t>
            </a:r>
            <a:r>
              <a:rPr lang="it-IT" dirty="0" smtClean="0"/>
              <a:t>sono usati per selezionare i registri che guidano i latch </a:t>
            </a:r>
            <a:r>
              <a:rPr lang="it-IT" dirty="0"/>
              <a:t>A and B</a:t>
            </a:r>
            <a:r>
              <a:rPr lang="it-IT" dirty="0" smtClean="0"/>
              <a:t>, ma il campo </a:t>
            </a:r>
            <a:r>
              <a:rPr lang="it-IT" dirty="0"/>
              <a:t>ALU in MIR1 non è </a:t>
            </a:r>
            <a:r>
              <a:rPr lang="it-IT" dirty="0" smtClean="0"/>
              <a:t>usato e </a:t>
            </a:r>
            <a:r>
              <a:rPr lang="it-IT" dirty="0"/>
              <a:t>non è </a:t>
            </a:r>
            <a:r>
              <a:rPr lang="it-IT" dirty="0" smtClean="0"/>
              <a:t>connesso a nient’altro nel data </a:t>
            </a:r>
            <a:r>
              <a:rPr lang="it-IT" dirty="0" err="1" smtClean="0"/>
              <a:t>path</a:t>
            </a:r>
            <a:r>
              <a:rPr lang="it-IT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Un ciclo di </a:t>
            </a:r>
            <a:r>
              <a:rPr lang="it-IT" dirty="0"/>
              <a:t>clock dopo, </a:t>
            </a:r>
            <a:r>
              <a:rPr lang="it-IT" dirty="0" smtClean="0"/>
              <a:t>questa micro-operazione è stata copiata dentro </a:t>
            </a:r>
            <a:r>
              <a:rPr lang="it-IT" dirty="0"/>
              <a:t>MIR2 e I </a:t>
            </a:r>
            <a:r>
              <a:rPr lang="it-IT" dirty="0" smtClean="0"/>
              <a:t>registri che </a:t>
            </a:r>
            <a:r>
              <a:rPr lang="it-IT" dirty="0"/>
              <a:t>ha </a:t>
            </a:r>
            <a:r>
              <a:rPr lang="it-IT" dirty="0" smtClean="0"/>
              <a:t>selezionato sono ora al sicuro nei latch </a:t>
            </a:r>
            <a:r>
              <a:rPr lang="it-IT" dirty="0"/>
              <a:t>A e B in </a:t>
            </a:r>
            <a:r>
              <a:rPr lang="it-IT" dirty="0" smtClean="0"/>
              <a:t>attesa di nuove avventure</a:t>
            </a:r>
            <a:endParaRPr lang="it-IT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Il suo campo </a:t>
            </a:r>
            <a:r>
              <a:rPr lang="it-IT" dirty="0"/>
              <a:t>ALU </a:t>
            </a:r>
            <a:r>
              <a:rPr lang="it-IT" dirty="0" smtClean="0"/>
              <a:t>viene utilizzato per pilotare l’ALU</a:t>
            </a:r>
            <a:r>
              <a:rPr lang="it-IT" dirty="0"/>
              <a:t>. </a:t>
            </a: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Nel ciclo seguente</a:t>
            </a:r>
            <a:r>
              <a:rPr lang="it-IT" dirty="0"/>
              <a:t>, </a:t>
            </a:r>
            <a:r>
              <a:rPr lang="it-IT" dirty="0" smtClean="0"/>
              <a:t>il campo </a:t>
            </a:r>
            <a:r>
              <a:rPr lang="it-IT" dirty="0"/>
              <a:t>C </a:t>
            </a:r>
            <a:r>
              <a:rPr lang="it-IT" dirty="0" smtClean="0"/>
              <a:t>scriverà il risultato nei registri</a:t>
            </a:r>
            <a:r>
              <a:rPr lang="it-IT" dirty="0"/>
              <a:t>.  </a:t>
            </a:r>
            <a:r>
              <a:rPr lang="it-IT" dirty="0" smtClean="0"/>
              <a:t>Dopo di </a:t>
            </a:r>
            <a:r>
              <a:rPr lang="it-IT" dirty="0" err="1" smtClean="0"/>
              <a:t>chè</a:t>
            </a:r>
            <a:r>
              <a:rPr lang="it-IT" dirty="0"/>
              <a:t>, </a:t>
            </a:r>
            <a:r>
              <a:rPr lang="it-IT" dirty="0" smtClean="0"/>
              <a:t>si sposterà su MIR4 </a:t>
            </a:r>
            <a:r>
              <a:rPr lang="it-IT" dirty="0"/>
              <a:t>per </a:t>
            </a:r>
            <a:r>
              <a:rPr lang="it-IT" dirty="0" smtClean="0"/>
              <a:t>iniziare le eventuali operazioni in memoria utilizzando il contenuto del </a:t>
            </a:r>
            <a:r>
              <a:rPr lang="it-IT" dirty="0"/>
              <a:t>MAR (o del MDR, per una scrittura).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16" y="1433358"/>
            <a:ext cx="4856497" cy="447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34"/>
    </mc:Choice>
    <mc:Fallback>
      <p:transition spd="slow" advTm="70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28463" y="890126"/>
            <a:ext cx="4424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MIC4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539496" y="1305342"/>
            <a:ext cx="8083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Alcune istruzioni IJVM</a:t>
            </a:r>
            <a:r>
              <a:rPr lang="it-IT" dirty="0"/>
              <a:t>, come IFLT, </a:t>
            </a:r>
            <a:r>
              <a:rPr lang="it-IT" dirty="0" smtClean="0"/>
              <a:t>possono saltare in </a:t>
            </a:r>
            <a:r>
              <a:rPr lang="it-IT" dirty="0"/>
              <a:t>base al </a:t>
            </a:r>
            <a:r>
              <a:rPr lang="it-IT" dirty="0" smtClean="0"/>
              <a:t>valore del </a:t>
            </a:r>
            <a:r>
              <a:rPr lang="it-IT" dirty="0"/>
              <a:t>bit N. </a:t>
            </a:r>
            <a:r>
              <a:rPr lang="it-IT" dirty="0" smtClean="0"/>
              <a:t>Quando si verifica un micro salto</a:t>
            </a:r>
            <a:r>
              <a:rPr lang="it-IT" dirty="0"/>
              <a:t>, la pipeline non </a:t>
            </a:r>
            <a:r>
              <a:rPr lang="it-IT" dirty="0" smtClean="0"/>
              <a:t>può continuare</a:t>
            </a:r>
            <a:r>
              <a:rPr lang="it-IT" dirty="0"/>
              <a:t>;</a:t>
            </a:r>
          </a:p>
          <a:p>
            <a:r>
              <a:rPr lang="it-IT" dirty="0"/>
              <a:t>•Per </a:t>
            </a:r>
            <a:r>
              <a:rPr lang="it-IT" dirty="0" smtClean="0"/>
              <a:t>questo motivo</a:t>
            </a:r>
            <a:r>
              <a:rPr lang="it-IT" dirty="0"/>
              <a:t>, </a:t>
            </a:r>
            <a:r>
              <a:rPr lang="it-IT" dirty="0" smtClean="0"/>
              <a:t>c’è un </a:t>
            </a:r>
            <a:r>
              <a:rPr lang="it-IT" dirty="0"/>
              <a:t>bit </a:t>
            </a:r>
            <a:r>
              <a:rPr lang="it-IT" dirty="0" smtClean="0"/>
              <a:t>Goto nella micro-operazione</a:t>
            </a:r>
            <a:r>
              <a:rPr lang="it-IT" dirty="0"/>
              <a:t>;</a:t>
            </a:r>
          </a:p>
          <a:p>
            <a:r>
              <a:rPr lang="en-US" dirty="0"/>
              <a:t>•</a:t>
            </a:r>
            <a:r>
              <a:rPr lang="en-US" dirty="0" err="1" smtClean="0"/>
              <a:t>Quando</a:t>
            </a:r>
            <a:r>
              <a:rPr lang="en-US" dirty="0" smtClean="0"/>
              <a:t> la </a:t>
            </a:r>
            <a:r>
              <a:rPr lang="en-US" dirty="0" err="1"/>
              <a:t>queueing</a:t>
            </a:r>
            <a:r>
              <a:rPr lang="en-US" dirty="0"/>
              <a:t> unit </a:t>
            </a:r>
            <a:r>
              <a:rPr lang="en-US" dirty="0" err="1" smtClean="0"/>
              <a:t>incontra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micro-</a:t>
            </a:r>
            <a:r>
              <a:rPr lang="en-US" dirty="0" err="1" smtClean="0"/>
              <a:t>operazione</a:t>
            </a:r>
            <a:r>
              <a:rPr lang="en-US" dirty="0" smtClean="0"/>
              <a:t> con </a:t>
            </a:r>
            <a:r>
              <a:rPr lang="en-US" dirty="0" err="1" smtClean="0"/>
              <a:t>questo</a:t>
            </a:r>
            <a:r>
              <a:rPr lang="en-US" dirty="0" smtClean="0"/>
              <a:t> bit </a:t>
            </a:r>
            <a:r>
              <a:rPr lang="en-US" dirty="0"/>
              <a:t>a 1 </a:t>
            </a:r>
            <a:r>
              <a:rPr lang="en-US" dirty="0" err="1" smtClean="0"/>
              <a:t>mentre</a:t>
            </a:r>
            <a:r>
              <a:rPr lang="en-US" dirty="0" smtClean="0"/>
              <a:t> lo </a:t>
            </a:r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 err="1" smtClean="0"/>
              <a:t>nella</a:t>
            </a:r>
            <a:r>
              <a:rPr lang="en-US" dirty="0" smtClean="0"/>
              <a:t> coda</a:t>
            </a:r>
            <a:r>
              <a:rPr lang="en-US" dirty="0"/>
              <a:t>, </a:t>
            </a:r>
            <a:r>
              <a:rPr lang="en-US" dirty="0" err="1" smtClean="0"/>
              <a:t>capisce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c’è</a:t>
            </a:r>
            <a:r>
              <a:rPr lang="en-US" dirty="0" smtClean="0"/>
              <a:t> un </a:t>
            </a:r>
            <a:r>
              <a:rPr lang="en-US" dirty="0" err="1" smtClean="0"/>
              <a:t>problema</a:t>
            </a:r>
            <a:r>
              <a:rPr lang="en-US" dirty="0" smtClean="0"/>
              <a:t> in </a:t>
            </a:r>
            <a:r>
              <a:rPr lang="en-US" dirty="0"/>
              <a:t>vista 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trattiene</a:t>
            </a:r>
            <a:r>
              <a:rPr lang="en-US" dirty="0" smtClean="0"/>
              <a:t> </a:t>
            </a:r>
            <a:r>
              <a:rPr lang="en-US" dirty="0" err="1" smtClean="0"/>
              <a:t>dall’inviare</a:t>
            </a:r>
            <a:r>
              <a:rPr lang="en-US" dirty="0" smtClean="0"/>
              <a:t> un </a:t>
            </a:r>
            <a:r>
              <a:rPr lang="en-US" dirty="0"/>
              <a:t>acknowledgement </a:t>
            </a:r>
            <a:r>
              <a:rPr lang="en-US" dirty="0" err="1" smtClean="0"/>
              <a:t>alla</a:t>
            </a:r>
            <a:r>
              <a:rPr lang="en-US" dirty="0" smtClean="0"/>
              <a:t> decoding </a:t>
            </a:r>
            <a:r>
              <a:rPr lang="en-US" dirty="0"/>
              <a:t>unit. </a:t>
            </a:r>
          </a:p>
          <a:p>
            <a:r>
              <a:rPr lang="it-IT" dirty="0"/>
              <a:t>•Di conseguenza, la </a:t>
            </a:r>
            <a:r>
              <a:rPr lang="it-IT" dirty="0" smtClean="0"/>
              <a:t>macchina sarà in stallo fino a quando il micro-salto non </a:t>
            </a:r>
            <a:r>
              <a:rPr lang="it-IT" dirty="0"/>
              <a:t>è </a:t>
            </a:r>
            <a:r>
              <a:rPr lang="it-IT" dirty="0" smtClean="0"/>
              <a:t>stato risolto</a:t>
            </a:r>
            <a:endParaRPr lang="it-IT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18" y="4092702"/>
            <a:ext cx="61087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20"/>
    </mc:Choice>
    <mc:Fallback>
      <p:transition spd="slow" advTm="69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100979" y="890126"/>
            <a:ext cx="24792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Considerazione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sui SALTI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179576" y="1028343"/>
            <a:ext cx="6217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 smtClean="0"/>
              <a:t>viandante</a:t>
            </a:r>
            <a:r>
              <a:rPr lang="en-US" dirty="0" smtClean="0"/>
              <a:t> </a:t>
            </a:r>
            <a:r>
              <a:rPr lang="en-US" dirty="0" err="1" smtClean="0"/>
              <a:t>pigro</a:t>
            </a:r>
            <a:r>
              <a:rPr lang="en-US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Un viandante segue un percorso composto </a:t>
            </a:r>
            <a:r>
              <a:rPr lang="it-IT" dirty="0"/>
              <a:t>da </a:t>
            </a:r>
            <a:r>
              <a:rPr lang="it-IT" dirty="0" smtClean="0"/>
              <a:t>tappe in </a:t>
            </a:r>
            <a:r>
              <a:rPr lang="it-IT" dirty="0"/>
              <a:t>modo </a:t>
            </a:r>
            <a:r>
              <a:rPr lang="it-IT" dirty="0" smtClean="0"/>
              <a:t>sequenziale;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Occasionalmente</a:t>
            </a:r>
            <a:r>
              <a:rPr lang="it-IT" dirty="0"/>
              <a:t>, si </a:t>
            </a:r>
            <a:r>
              <a:rPr lang="it-IT" dirty="0" smtClean="0"/>
              <a:t>presenta al viandante un bivio: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Essendo pigro</a:t>
            </a:r>
            <a:r>
              <a:rPr lang="it-IT" dirty="0"/>
              <a:t>, il </a:t>
            </a:r>
            <a:r>
              <a:rPr lang="it-IT" dirty="0" smtClean="0"/>
              <a:t>viandante non guarda il </a:t>
            </a:r>
            <a:r>
              <a:rPr lang="it-IT" dirty="0"/>
              <a:t>navigatore, </a:t>
            </a:r>
            <a:r>
              <a:rPr lang="it-IT" dirty="0" smtClean="0"/>
              <a:t>continuando a </a:t>
            </a:r>
            <a:r>
              <a:rPr lang="it-IT" dirty="0"/>
              <a:t>procederei </a:t>
            </a:r>
            <a:r>
              <a:rPr lang="it-IT" dirty="0" smtClean="0"/>
              <a:t>sequenza;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Ci</a:t>
            </a:r>
            <a:r>
              <a:rPr lang="en-US" dirty="0" smtClean="0"/>
              <a:t> </a:t>
            </a:r>
            <a:r>
              <a:rPr lang="en-US" dirty="0" err="1"/>
              <a:t>sono</a:t>
            </a:r>
            <a:r>
              <a:rPr lang="en-US" dirty="0"/>
              <a:t> due </a:t>
            </a:r>
            <a:r>
              <a:rPr lang="en-US" dirty="0" err="1" smtClean="0"/>
              <a:t>casi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O </a:t>
            </a:r>
            <a:r>
              <a:rPr lang="it-IT" dirty="0"/>
              <a:t>il </a:t>
            </a:r>
            <a:r>
              <a:rPr lang="it-IT" dirty="0" smtClean="0"/>
              <a:t>viandante ha </a:t>
            </a:r>
            <a:r>
              <a:rPr lang="it-IT" dirty="0"/>
              <a:t>indovinato(per caso) la </a:t>
            </a:r>
            <a:r>
              <a:rPr lang="it-IT" dirty="0" smtClean="0"/>
              <a:t>strada giusta</a:t>
            </a:r>
            <a:r>
              <a:rPr lang="it-IT" dirty="0"/>
              <a:t>, e </a:t>
            </a:r>
            <a:r>
              <a:rPr lang="it-IT" dirty="0" smtClean="0"/>
              <a:t>tutto va bene;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Oppure il viandante ha in boccato la strada sbagliata(il navigatore lo avverte</a:t>
            </a:r>
            <a:r>
              <a:rPr lang="it-IT" dirty="0"/>
              <a:t>). A </a:t>
            </a:r>
            <a:r>
              <a:rPr lang="it-IT" dirty="0" smtClean="0"/>
              <a:t>questo punto</a:t>
            </a:r>
            <a:r>
              <a:rPr lang="it-IT" dirty="0"/>
              <a:t>, </a:t>
            </a:r>
            <a:r>
              <a:rPr lang="it-IT" dirty="0" smtClean="0"/>
              <a:t>deve ritornare indietro e imboccare la </a:t>
            </a:r>
            <a:r>
              <a:rPr lang="it-IT" dirty="0"/>
              <a:t>via giusta;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96"/>
    </mc:Choice>
    <mc:Fallback>
      <p:transition spd="slow" advTm="4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25400" y="893064"/>
            <a:ext cx="91440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</a:p>
          <a:p>
            <a:pPr algn="just">
              <a:defRPr/>
            </a:pP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trova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(bit JAMN o JAMZ del campo JAM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diversi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da zero)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ha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certezza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destinazione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da parte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dell’ALU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Quindi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MIR3 e 4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forma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bolla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cui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trova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stadio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dell’ALU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e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nuova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sarà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caricata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con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ritardo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ESEMPIO: istr1: Z=TOS; if (Z)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istr2 else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istr3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ipotizzo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TOS==0)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97442"/>
              </p:ext>
            </p:extLst>
          </p:nvPr>
        </p:nvGraphicFramePr>
        <p:xfrm>
          <a:off x="136525" y="4114800"/>
          <a:ext cx="8893175" cy="277787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62772"/>
                <a:gridCol w="2520477"/>
                <a:gridCol w="2304436"/>
                <a:gridCol w="1505490"/>
              </a:tblGrid>
              <a:tr h="949243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MIR1=istr1; goto ??</a:t>
                      </a:r>
                    </a:p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B = TOS</a:t>
                      </a:r>
                      <a:endParaRPr lang="it-IT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(eventuale op. in memoria)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291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MIR1=??</a:t>
                      </a:r>
                    </a:p>
                    <a:p>
                      <a:r>
                        <a:rPr lang="it-IT" sz="1800" dirty="0" smtClean="0"/>
                        <a:t>      </a:t>
                      </a:r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STALLO</a:t>
                      </a:r>
                      <a:endParaRPr lang="it-IT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MIR2=istr1;</a:t>
                      </a:r>
                    </a:p>
                    <a:p>
                      <a:r>
                        <a:rPr lang="it-IT" sz="1800" b="0" dirty="0" err="1" smtClean="0">
                          <a:solidFill>
                            <a:schemeClr val="tx1"/>
                          </a:solidFill>
                        </a:rPr>
                        <a:t>C=B</a:t>
                      </a:r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; Z = (1 se C=0;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                 0 se C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  <a:sym typeface="Symbol"/>
                        </a:rPr>
                        <a:t>0)</a:t>
                      </a:r>
                      <a:endParaRPr lang="it-IT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</a:p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291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MIR1=istr2 (hp.</a:t>
                      </a:r>
                      <a:r>
                        <a:rPr lang="it-IT" sz="1800" baseline="0" dirty="0" smtClean="0"/>
                        <a:t>TOS==0)</a:t>
                      </a:r>
                    </a:p>
                    <a:p>
                      <a:r>
                        <a:rPr lang="it-IT" sz="1800" baseline="0" dirty="0" smtClean="0"/>
                        <a:t>Caricamento operandi</a:t>
                      </a:r>
                    </a:p>
                    <a:p>
                      <a:r>
                        <a:rPr lang="it-IT" sz="1800" baseline="0" dirty="0" smtClean="0"/>
                        <a:t>Dell’istruzione in istr2</a:t>
                      </a:r>
                      <a:endParaRPr lang="it-IT" sz="1800" dirty="0"/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8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BOLLA</a:t>
                      </a:r>
                      <a:endParaRPr lang="it-IT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solidFill>
                            <a:schemeClr val="tx1"/>
                          </a:solidFill>
                        </a:rPr>
                        <a:t>MIR3=istr1;</a:t>
                      </a:r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(nessun registro destinazione)</a:t>
                      </a:r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3034" name="Connettore 2 5"/>
          <p:cNvCxnSpPr>
            <a:cxnSpLocks noChangeShapeType="1"/>
          </p:cNvCxnSpPr>
          <p:nvPr/>
        </p:nvCxnSpPr>
        <p:spPr bwMode="auto">
          <a:xfrm flipH="1">
            <a:off x="2124075" y="5373688"/>
            <a:ext cx="1295400" cy="43180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75044"/>
      </p:ext>
    </p:extLst>
  </p:cSld>
  <p:clrMapOvr>
    <a:masterClrMapping/>
  </p:clrMapOvr>
  <p:transition advTm="634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74904" y="3774454"/>
            <a:ext cx="8193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it-IT" dirty="0" smtClean="0"/>
              <a:t>Nonostante il programma in </a:t>
            </a:r>
            <a:r>
              <a:rPr lang="it-IT" dirty="0"/>
              <a:t>Mic-3 </a:t>
            </a:r>
            <a:r>
              <a:rPr lang="it-IT" dirty="0" smtClean="0"/>
              <a:t>richieda </a:t>
            </a:r>
            <a:r>
              <a:rPr lang="it-IT" dirty="0" err="1" smtClean="0"/>
              <a:t>piu</a:t>
            </a:r>
            <a:r>
              <a:rPr lang="it-IT" dirty="0" err="1"/>
              <a:t>'</a:t>
            </a:r>
            <a:r>
              <a:rPr lang="it-IT" dirty="0"/>
              <a:t> </a:t>
            </a:r>
            <a:r>
              <a:rPr lang="it-IT" dirty="0" smtClean="0"/>
              <a:t>cicli di </a:t>
            </a:r>
            <a:r>
              <a:rPr lang="it-IT" dirty="0"/>
              <a:t>un </a:t>
            </a:r>
            <a:r>
              <a:rPr lang="it-IT" dirty="0" smtClean="0"/>
              <a:t>programma Mic-2</a:t>
            </a:r>
            <a:r>
              <a:rPr lang="it-IT" dirty="0"/>
              <a:t>, Mic3 </a:t>
            </a:r>
            <a:r>
              <a:rPr lang="it-IT" dirty="0" err="1"/>
              <a:t>e'</a:t>
            </a:r>
            <a:r>
              <a:rPr lang="it-IT" dirty="0"/>
              <a:t> </a:t>
            </a:r>
            <a:r>
              <a:rPr lang="it-IT" dirty="0" smtClean="0"/>
              <a:t>ancora </a:t>
            </a:r>
            <a:r>
              <a:rPr lang="it-IT" dirty="0" err="1" smtClean="0"/>
              <a:t>piu</a:t>
            </a:r>
            <a:r>
              <a:rPr lang="it-IT" dirty="0" err="1"/>
              <a:t>'</a:t>
            </a:r>
            <a:r>
              <a:rPr lang="it-IT" dirty="0"/>
              <a:t> veloce.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Se </a:t>
            </a:r>
            <a:r>
              <a:rPr lang="it-IT" dirty="0"/>
              <a:t>un </a:t>
            </a:r>
            <a:r>
              <a:rPr lang="it-IT" dirty="0" smtClean="0"/>
              <a:t>ciclo di </a:t>
            </a:r>
            <a:r>
              <a:rPr lang="it-IT" dirty="0"/>
              <a:t>Mic3 </a:t>
            </a:r>
            <a:r>
              <a:rPr lang="it-IT" dirty="0" smtClean="0"/>
              <a:t>impiega ΔT </a:t>
            </a:r>
            <a:r>
              <a:rPr lang="it-IT" dirty="0" err="1"/>
              <a:t>nsec</a:t>
            </a:r>
            <a:r>
              <a:rPr lang="it-IT" dirty="0"/>
              <a:t>, </a:t>
            </a:r>
            <a:r>
              <a:rPr lang="it-IT" dirty="0" smtClean="0"/>
              <a:t>allora Mic3 impiega 11ΔT </a:t>
            </a:r>
            <a:r>
              <a:rPr lang="it-IT" dirty="0" err="1" smtClean="0"/>
              <a:t>nsec</a:t>
            </a:r>
            <a:r>
              <a:rPr lang="it-IT" dirty="0" smtClean="0"/>
              <a:t> per eseguire una SWAP.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Mic-2 </a:t>
            </a:r>
            <a:r>
              <a:rPr lang="it-IT" dirty="0"/>
              <a:t>impiega6 ciclidi 3ΔT ciascuno, per un </a:t>
            </a:r>
            <a:r>
              <a:rPr lang="it-IT" dirty="0" smtClean="0"/>
              <a:t>totale di </a:t>
            </a:r>
            <a:r>
              <a:rPr lang="it-IT" dirty="0"/>
              <a:t>18ΔT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04" y="1078934"/>
            <a:ext cx="6328823" cy="316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56"/>
    </mc:Choice>
    <mc:Fallback>
      <p:transition spd="slow" advTm="75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96838" y="905891"/>
            <a:ext cx="8796337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</a:p>
          <a:p>
            <a:pPr algn="just">
              <a:defRPr/>
            </a:pP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evitare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perdere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se la pipeline ha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</a:t>
            </a: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tirare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indovinare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>
                <a:solidFill>
                  <a:srgbClr val="FF0000"/>
                </a:solidFill>
              </a:rPr>
              <a:t>BRANCH PREDICTION</a:t>
            </a:r>
          </a:p>
          <a:p>
            <a:pPr algn="just">
              <a:defRPr/>
            </a:pP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volta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previsione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questa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era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corretta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perde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alcun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altrimenti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occorre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fare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un’operazione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SQUASHING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svuotare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parte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pipeline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dovevano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caricate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ripartire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caricamento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dell’istruzione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giusta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Tecniche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Branch Prediction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algn="just">
              <a:buFontTx/>
              <a:buChar char="-"/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tecniche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statiche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algn="just">
              <a:buFontTx/>
              <a:buChar char="-"/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euristiche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avanti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indietro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lvl="1" algn="just">
              <a:buFontTx/>
              <a:buChar char="-"/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indicazione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compilatore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introducendo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linguaggio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macchina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contengono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l’indicazione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compilatore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algn="just">
              <a:buFontTx/>
              <a:buChar char="-"/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tecniche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dinamiche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mantenere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tabella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comportamento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passato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53634"/>
      </p:ext>
    </p:extLst>
  </p:cSld>
  <p:clrMapOvr>
    <a:masterClrMapping/>
  </p:clrMapOvr>
  <p:transition advTm="796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2079625" y="813399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136525" y="1156299"/>
            <a:ext cx="91440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ESEMPIO: istr1: Z=TOS; if (Z)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istr2 else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istr3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ipotizzo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TOS==0)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CASO 1: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meccanismo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esatta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(istr2)</a:t>
            </a: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spcAft>
                <a:spcPts val="400"/>
              </a:spcAft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CASO 2: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meccanismo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errata (istr3)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12624"/>
              </p:ext>
            </p:extLst>
          </p:nvPr>
        </p:nvGraphicFramePr>
        <p:xfrm>
          <a:off x="247650" y="2158012"/>
          <a:ext cx="8893175" cy="274418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62772"/>
                <a:gridCol w="2520477"/>
                <a:gridCol w="2304436"/>
                <a:gridCol w="1505490"/>
              </a:tblGrid>
              <a:tr h="640409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MIR1=istr1; goto </a:t>
                      </a:r>
                      <a:r>
                        <a:rPr lang="it-IT" sz="1800" b="0" dirty="0" smtClean="0">
                          <a:solidFill>
                            <a:srgbClr val="FF0000"/>
                          </a:solidFill>
                        </a:rPr>
                        <a:t>?istr2?</a:t>
                      </a:r>
                    </a:p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B = TOS</a:t>
                      </a:r>
                      <a:endParaRPr lang="it-IT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(eventuale op. in memoria)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870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MIR1=istr2</a:t>
                      </a:r>
                    </a:p>
                    <a:p>
                      <a:r>
                        <a:rPr lang="it-IT" sz="1800" baseline="0" dirty="0" smtClean="0"/>
                        <a:t>Caricamento operandi</a:t>
                      </a:r>
                    </a:p>
                    <a:p>
                      <a:r>
                        <a:rPr lang="it-IT" sz="1800" baseline="0" dirty="0" smtClean="0"/>
                        <a:t>dell’istruzione in istr2</a:t>
                      </a:r>
                      <a:endParaRPr lang="it-IT" sz="1800" dirty="0" smtClean="0"/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MIR2=istr1;</a:t>
                      </a:r>
                    </a:p>
                    <a:p>
                      <a:r>
                        <a:rPr lang="it-IT" sz="1800" b="0" dirty="0" err="1" smtClean="0">
                          <a:solidFill>
                            <a:schemeClr val="tx1"/>
                          </a:solidFill>
                        </a:rPr>
                        <a:t>C=B</a:t>
                      </a:r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; Z = (1 se C=0;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                 0 se C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  <a:sym typeface="Symbol"/>
                        </a:rPr>
                        <a:t>0)</a:t>
                      </a:r>
                      <a:endParaRPr lang="it-IT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</a:p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870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 seguente</a:t>
                      </a:r>
                      <a:endParaRPr lang="it-IT" sz="1800" baseline="0" dirty="0" smtClean="0"/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MIR2=istr2;</a:t>
                      </a:r>
                    </a:p>
                    <a:p>
                      <a:pPr algn="l"/>
                      <a:r>
                        <a:rPr lang="it-IT" sz="1800" dirty="0" err="1" smtClean="0">
                          <a:solidFill>
                            <a:schemeClr val="tx1"/>
                          </a:solidFill>
                        </a:rPr>
                        <a:t>C=funzione</a:t>
                      </a:r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 ALU istr2</a:t>
                      </a:r>
                      <a:endParaRPr lang="it-IT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solidFill>
                            <a:schemeClr val="tx1"/>
                          </a:solidFill>
                        </a:rPr>
                        <a:t>MIR3=istr1;</a:t>
                      </a:r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(nessun registro destinazione)</a:t>
                      </a:r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23811"/>
      </p:ext>
    </p:extLst>
  </p:cSld>
  <p:clrMapOvr>
    <a:masterClrMapping/>
  </p:clrMapOvr>
  <p:transition advTm="491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0" y="967740"/>
            <a:ext cx="9144000" cy="1528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spcAft>
                <a:spcPts val="400"/>
              </a:spcAft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CASO 2: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meccanismo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errata (istr3)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45215"/>
              </p:ext>
            </p:extLst>
          </p:nvPr>
        </p:nvGraphicFramePr>
        <p:xfrm>
          <a:off x="0" y="2137474"/>
          <a:ext cx="8891588" cy="274295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62315"/>
                <a:gridCol w="2520027"/>
                <a:gridCol w="2304025"/>
                <a:gridCol w="1505221"/>
              </a:tblGrid>
              <a:tr h="63998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MIR1=istr1; goto </a:t>
                      </a:r>
                      <a:r>
                        <a:rPr lang="it-IT" sz="1800" b="0" dirty="0" smtClean="0">
                          <a:solidFill>
                            <a:srgbClr val="FF0000"/>
                          </a:solidFill>
                        </a:rPr>
                        <a:t>?istr3?</a:t>
                      </a:r>
                      <a:endParaRPr lang="it-IT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B = TOS</a:t>
                      </a:r>
                      <a:endParaRPr lang="it-IT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(eventuale op. in memoria)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291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MIR1=istr3</a:t>
                      </a:r>
                    </a:p>
                    <a:p>
                      <a:r>
                        <a:rPr lang="it-IT" sz="1800" baseline="0" dirty="0" smtClean="0"/>
                        <a:t>Caricamento operandi</a:t>
                      </a:r>
                    </a:p>
                    <a:p>
                      <a:r>
                        <a:rPr lang="it-IT" sz="1800" baseline="0" dirty="0" smtClean="0"/>
                        <a:t>dell’istruzione in istr3</a:t>
                      </a:r>
                      <a:endParaRPr lang="it-IT" sz="1800" dirty="0" smtClean="0"/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MIR2=istr1;</a:t>
                      </a:r>
                    </a:p>
                    <a:p>
                      <a:r>
                        <a:rPr lang="it-IT" sz="1800" b="0" dirty="0" err="1" smtClean="0">
                          <a:solidFill>
                            <a:schemeClr val="tx1"/>
                          </a:solidFill>
                        </a:rPr>
                        <a:t>C=B</a:t>
                      </a:r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; Z = (1 se C=0;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                 0 se C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  <a:sym typeface="Symbol"/>
                        </a:rPr>
                        <a:t>0)</a:t>
                      </a:r>
                      <a:endParaRPr lang="it-IT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</a:p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291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MIR1=istr2 (hp.</a:t>
                      </a:r>
                      <a:r>
                        <a:rPr lang="it-IT" sz="1800" baseline="0" dirty="0" smtClean="0"/>
                        <a:t>TOS==0)</a:t>
                      </a:r>
                    </a:p>
                    <a:p>
                      <a:r>
                        <a:rPr lang="it-IT" sz="1800" baseline="0" dirty="0" smtClean="0"/>
                        <a:t>Caricamento operandi</a:t>
                      </a:r>
                    </a:p>
                    <a:p>
                      <a:r>
                        <a:rPr lang="it-IT" sz="1800" baseline="0" dirty="0" smtClean="0"/>
                        <a:t>Dell’istruzione in istr2</a:t>
                      </a:r>
                      <a:endParaRPr lang="it-IT" sz="1800" dirty="0"/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8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it-IT" sz="1800" dirty="0" err="1" smtClean="0">
                          <a:solidFill>
                            <a:srgbClr val="FF0000"/>
                          </a:solidFill>
                        </a:rPr>
                        <a:t>squashing</a:t>
                      </a:r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it-IT" sz="1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BOLLA</a:t>
                      </a:r>
                      <a:endParaRPr lang="it-IT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solidFill>
                            <a:schemeClr val="tx1"/>
                          </a:solidFill>
                        </a:rPr>
                        <a:t>MIR3=istr1;</a:t>
                      </a:r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(nessun registro destinazione)</a:t>
                      </a:r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Saetta 7"/>
          <p:cNvSpPr/>
          <p:nvPr/>
        </p:nvSpPr>
        <p:spPr bwMode="auto">
          <a:xfrm rot="1445774">
            <a:off x="3420133" y="4227958"/>
            <a:ext cx="792162" cy="287338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04848"/>
      </p:ext>
    </p:extLst>
  </p:cSld>
  <p:clrMapOvr>
    <a:masterClrMapping/>
  </p:clrMapOvr>
  <p:transition advTm="266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69344" y="760413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6837" y="1157288"/>
            <a:ext cx="8796337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dinamica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</a:p>
          <a:p>
            <a:pPr marL="457200" indent="-457200" algn="just">
              <a:buFontTx/>
              <a:buAutoNum type="arabicParenR"/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 utilizza una tabella che registra per ogni indirizzo di istruzione di salto condizionato (di linguaggio macchina) l’esito dell’ultima esecuzione (è stato effettuato il salto oppure no) in un bit: 0 = non salta; 1=salta;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14400" lvl="1" indent="-45720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quando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 incontra nuovamente la stessa istruzione di salto si utilizza come predizione ciò che è accaduto la volta prima,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14400" lvl="1" indent="-45720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poi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 registra ciò che è effettivamente successo nella esecuzione corrente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14400" lvl="1" indent="-45720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prima volta che si incontra l’istruzione di salto si segue un metodo euristico)</a:t>
            </a:r>
          </a:p>
          <a:p>
            <a:pPr marL="457200" indent="-457200" algn="just">
              <a:buFontTx/>
              <a:buAutoNum type="arabicParenR"/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Come al punto 1, ma vengono usati 2 bit anziché uno solo: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14400" lvl="1" indent="-45720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dovrebbe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migliorare la probabilità di scegliere sempre correttamente soprattutto nel caso di cicli</a:t>
            </a:r>
          </a:p>
        </p:txBody>
      </p:sp>
      <p:sp>
        <p:nvSpPr>
          <p:cNvPr id="6" name="Ovale 5"/>
          <p:cNvSpPr/>
          <p:nvPr/>
        </p:nvSpPr>
        <p:spPr bwMode="auto">
          <a:xfrm>
            <a:off x="4572000" y="5084763"/>
            <a:ext cx="1589088" cy="103981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predizionesalto</a:t>
            </a:r>
            <a:endParaRPr lang="it-IT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6305550" y="5084763"/>
            <a:ext cx="1652588" cy="103981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Predizione</a:t>
            </a: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salto</a:t>
            </a: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e 7"/>
          <p:cNvSpPr/>
          <p:nvPr/>
        </p:nvSpPr>
        <p:spPr bwMode="auto">
          <a:xfrm>
            <a:off x="611188" y="5084763"/>
            <a:ext cx="1589087" cy="103981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predizionenon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salto</a:t>
            </a: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2344738" y="5084763"/>
            <a:ext cx="1652587" cy="103981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predizionenon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salto</a:t>
            </a: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088" name="Connettore 7 12"/>
          <p:cNvCxnSpPr>
            <a:cxnSpLocks noChangeShapeType="1"/>
            <a:endCxn id="8" idx="0"/>
          </p:cNvCxnSpPr>
          <p:nvPr/>
        </p:nvCxnSpPr>
        <p:spPr bwMode="auto">
          <a:xfrm flipV="1">
            <a:off x="942975" y="5084763"/>
            <a:ext cx="463550" cy="69850"/>
          </a:xfrm>
          <a:prstGeom prst="curvedConnector4">
            <a:avLst>
              <a:gd name="adj1" fmla="val -36440"/>
              <a:gd name="adj2" fmla="val 43217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89" name="CasellaDiTesto 17"/>
          <p:cNvSpPr txBox="1">
            <a:spLocks noChangeArrowheads="1"/>
          </p:cNvSpPr>
          <p:nvPr/>
        </p:nvSpPr>
        <p:spPr bwMode="auto">
          <a:xfrm>
            <a:off x="611188" y="4579938"/>
            <a:ext cx="8874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Non salto</a:t>
            </a:r>
            <a:endParaRPr lang="en-US" altLang="en-US" sz="1200"/>
          </a:p>
        </p:txBody>
      </p:sp>
      <p:cxnSp>
        <p:nvCxnSpPr>
          <p:cNvPr id="46090" name="Connettore 7 18"/>
          <p:cNvCxnSpPr>
            <a:cxnSpLocks noChangeShapeType="1"/>
          </p:cNvCxnSpPr>
          <p:nvPr/>
        </p:nvCxnSpPr>
        <p:spPr bwMode="auto">
          <a:xfrm flipV="1">
            <a:off x="6899275" y="5087938"/>
            <a:ext cx="463550" cy="69850"/>
          </a:xfrm>
          <a:prstGeom prst="curvedConnector4">
            <a:avLst>
              <a:gd name="adj1" fmla="val -36440"/>
              <a:gd name="adj2" fmla="val 62198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1" name="Connettore 7 25"/>
          <p:cNvCxnSpPr>
            <a:cxnSpLocks noChangeShapeType="1"/>
          </p:cNvCxnSpPr>
          <p:nvPr/>
        </p:nvCxnSpPr>
        <p:spPr bwMode="auto">
          <a:xfrm>
            <a:off x="3409950" y="5111750"/>
            <a:ext cx="3098800" cy="138113"/>
          </a:xfrm>
          <a:prstGeom prst="curvedConnector4">
            <a:avLst>
              <a:gd name="adj1" fmla="val -3569"/>
              <a:gd name="adj2" fmla="val -36048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2" name="Connettore 7 44"/>
          <p:cNvCxnSpPr>
            <a:cxnSpLocks noChangeShapeType="1"/>
          </p:cNvCxnSpPr>
          <p:nvPr/>
        </p:nvCxnSpPr>
        <p:spPr bwMode="auto">
          <a:xfrm flipH="1" flipV="1">
            <a:off x="1870075" y="6015038"/>
            <a:ext cx="3098800" cy="134937"/>
          </a:xfrm>
          <a:prstGeom prst="curvedConnector4">
            <a:avLst>
              <a:gd name="adj1" fmla="val -3569"/>
              <a:gd name="adj2" fmla="val -26488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3" name="Connettore 7 45"/>
          <p:cNvCxnSpPr>
            <a:cxnSpLocks noChangeShapeType="1"/>
          </p:cNvCxnSpPr>
          <p:nvPr/>
        </p:nvCxnSpPr>
        <p:spPr bwMode="auto">
          <a:xfrm rot="5400000">
            <a:off x="6192838" y="5641975"/>
            <a:ext cx="12700" cy="619125"/>
          </a:xfrm>
          <a:prstGeom prst="curvedConnector3">
            <a:avLst>
              <a:gd name="adj1" fmla="val 299775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4" name="CasellaDiTesto 49"/>
          <p:cNvSpPr txBox="1">
            <a:spLocks noChangeArrowheads="1"/>
          </p:cNvSpPr>
          <p:nvPr/>
        </p:nvSpPr>
        <p:spPr bwMode="auto">
          <a:xfrm>
            <a:off x="4343400" y="4583113"/>
            <a:ext cx="5619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Salto</a:t>
            </a:r>
            <a:endParaRPr lang="en-US" altLang="en-US" sz="1200"/>
          </a:p>
        </p:txBody>
      </p:sp>
      <p:sp>
        <p:nvSpPr>
          <p:cNvPr id="46095" name="CasellaDiTesto 51"/>
          <p:cNvSpPr txBox="1">
            <a:spLocks noChangeArrowheads="1"/>
          </p:cNvSpPr>
          <p:nvPr/>
        </p:nvSpPr>
        <p:spPr bwMode="auto">
          <a:xfrm>
            <a:off x="3073400" y="6189663"/>
            <a:ext cx="8874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Non salto</a:t>
            </a:r>
            <a:endParaRPr lang="en-US" altLang="en-US" sz="1200"/>
          </a:p>
        </p:txBody>
      </p:sp>
      <p:sp>
        <p:nvSpPr>
          <p:cNvPr id="46096" name="CasellaDiTesto 52"/>
          <p:cNvSpPr txBox="1">
            <a:spLocks noChangeArrowheads="1"/>
          </p:cNvSpPr>
          <p:nvPr/>
        </p:nvSpPr>
        <p:spPr bwMode="auto">
          <a:xfrm>
            <a:off x="6065838" y="6329363"/>
            <a:ext cx="885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Non salto</a:t>
            </a:r>
            <a:endParaRPr lang="en-US" altLang="en-US" sz="1200"/>
          </a:p>
        </p:txBody>
      </p:sp>
      <p:sp>
        <p:nvSpPr>
          <p:cNvPr id="46097" name="CasellaDiTesto 55"/>
          <p:cNvSpPr txBox="1">
            <a:spLocks noChangeArrowheads="1"/>
          </p:cNvSpPr>
          <p:nvPr/>
        </p:nvSpPr>
        <p:spPr bwMode="auto">
          <a:xfrm>
            <a:off x="6824663" y="4433888"/>
            <a:ext cx="56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Salto</a:t>
            </a:r>
            <a:endParaRPr lang="en-US" altLang="en-US" sz="1200"/>
          </a:p>
        </p:txBody>
      </p:sp>
      <p:cxnSp>
        <p:nvCxnSpPr>
          <p:cNvPr id="46098" name="Connettore 7 56"/>
          <p:cNvCxnSpPr>
            <a:cxnSpLocks noChangeShapeType="1"/>
          </p:cNvCxnSpPr>
          <p:nvPr/>
        </p:nvCxnSpPr>
        <p:spPr bwMode="auto">
          <a:xfrm rot="5400000">
            <a:off x="2300288" y="5718175"/>
            <a:ext cx="12700" cy="619125"/>
          </a:xfrm>
          <a:prstGeom prst="curvedConnector3">
            <a:avLst>
              <a:gd name="adj1" fmla="val 116917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9" name="CasellaDiTesto 57"/>
          <p:cNvSpPr txBox="1">
            <a:spLocks noChangeArrowheads="1"/>
          </p:cNvSpPr>
          <p:nvPr/>
        </p:nvSpPr>
        <p:spPr bwMode="auto">
          <a:xfrm>
            <a:off x="2187575" y="6143625"/>
            <a:ext cx="8858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Non salto</a:t>
            </a:r>
            <a:endParaRPr lang="en-US" altLang="en-US" sz="1200"/>
          </a:p>
        </p:txBody>
      </p:sp>
      <p:cxnSp>
        <p:nvCxnSpPr>
          <p:cNvPr id="46100" name="Connettore 7 60"/>
          <p:cNvCxnSpPr>
            <a:cxnSpLocks noChangeShapeType="1"/>
          </p:cNvCxnSpPr>
          <p:nvPr/>
        </p:nvCxnSpPr>
        <p:spPr bwMode="auto">
          <a:xfrm rot="5400000" flipH="1" flipV="1">
            <a:off x="2277269" y="4928394"/>
            <a:ext cx="12700" cy="617538"/>
          </a:xfrm>
          <a:prstGeom prst="curvedConnector3">
            <a:avLst>
              <a:gd name="adj1" fmla="val 1512023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1" name="CasellaDiTesto 61"/>
          <p:cNvSpPr txBox="1">
            <a:spLocks noChangeArrowheads="1"/>
          </p:cNvSpPr>
          <p:nvPr/>
        </p:nvSpPr>
        <p:spPr bwMode="auto">
          <a:xfrm>
            <a:off x="1968500" y="4776788"/>
            <a:ext cx="56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Salto</a:t>
            </a:r>
            <a:endParaRPr lang="en-US" altLang="en-US" sz="1200"/>
          </a:p>
        </p:txBody>
      </p:sp>
      <p:cxnSp>
        <p:nvCxnSpPr>
          <p:cNvPr id="46102" name="Connettore 7 62"/>
          <p:cNvCxnSpPr>
            <a:cxnSpLocks noChangeShapeType="1"/>
          </p:cNvCxnSpPr>
          <p:nvPr/>
        </p:nvCxnSpPr>
        <p:spPr bwMode="auto">
          <a:xfrm rot="5400000" flipH="1" flipV="1">
            <a:off x="6203951" y="5010150"/>
            <a:ext cx="12700" cy="619125"/>
          </a:xfrm>
          <a:prstGeom prst="curvedConnector3">
            <a:avLst>
              <a:gd name="adj1" fmla="val 1512023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3" name="CasellaDiTesto 63"/>
          <p:cNvSpPr txBox="1">
            <a:spLocks noChangeArrowheads="1"/>
          </p:cNvSpPr>
          <p:nvPr/>
        </p:nvSpPr>
        <p:spPr bwMode="auto">
          <a:xfrm>
            <a:off x="5894388" y="4859338"/>
            <a:ext cx="56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Salto</a:t>
            </a:r>
            <a:endParaRPr lang="en-US" altLang="en-US" sz="120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8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20"/>
    </mc:Choice>
    <mc:Fallback>
      <p:transition spd="slow" advTm="88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6C400AD0-3E3D-4741-B72D-771F2BF17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199" y="3911260"/>
            <a:ext cx="6265473" cy="2883413"/>
          </a:xfrm>
          <a:prstGeom prst="rect">
            <a:avLst/>
          </a:prstGeom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xmlns="" id="{1B94D436-9876-48D6-84DA-517898655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356" y="826008"/>
            <a:ext cx="45207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: le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istruzioni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salto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xmlns="" id="{C5F422AB-2BAB-481E-8827-700ADB7DE784}"/>
              </a:ext>
            </a:extLst>
          </p:cNvPr>
          <p:cNvSpPr txBox="1"/>
          <p:nvPr/>
        </p:nvSpPr>
        <p:spPr>
          <a:xfrm>
            <a:off x="370384" y="1314488"/>
            <a:ext cx="8371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Le informazioni necessarie per la predizione dinamica dei salti vengono memorizzate in MEMORIE ASSOCIATIVE (sono memorie simili a quelle utilizzate per realizzare le cache) che vengono indirizzate in base al contenuto: </a:t>
            </a:r>
            <a:endParaRPr lang="it-IT" sz="18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it-IT" sz="1800" dirty="0" smtClean="0"/>
              <a:t>è </a:t>
            </a:r>
            <a:r>
              <a:rPr lang="it-IT" sz="1800" dirty="0"/>
              <a:t>possibile chiedere alla memoria associativa di restituire il contenuto del campo </a:t>
            </a:r>
            <a:endParaRPr lang="it-IT" sz="1800" dirty="0" smtClean="0"/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it-IT" dirty="0" smtClean="0"/>
              <a:t>«</a:t>
            </a:r>
            <a:r>
              <a:rPr lang="it-IT" dirty="0" err="1"/>
              <a:t>Branch</a:t>
            </a:r>
            <a:r>
              <a:rPr lang="it-IT" dirty="0"/>
              <a:t>/no </a:t>
            </a:r>
            <a:r>
              <a:rPr lang="it-IT" dirty="0" err="1"/>
              <a:t>branch</a:t>
            </a:r>
            <a:r>
              <a:rPr lang="it-IT" dirty="0"/>
              <a:t>» (a) </a:t>
            </a:r>
            <a:endParaRPr lang="it-IT" dirty="0" smtClean="0"/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it-IT" dirty="0" smtClean="0"/>
              <a:t>o </a:t>
            </a:r>
            <a:r>
              <a:rPr lang="it-IT" dirty="0"/>
              <a:t>«</a:t>
            </a:r>
            <a:r>
              <a:rPr lang="it-IT" dirty="0" err="1"/>
              <a:t>prediction</a:t>
            </a:r>
            <a:r>
              <a:rPr lang="it-IT" dirty="0"/>
              <a:t> bits» (b) </a:t>
            </a:r>
            <a:endParaRPr lang="it-IT" dirty="0" smtClean="0"/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it-IT" dirty="0" smtClean="0"/>
              <a:t>o </a:t>
            </a:r>
            <a:r>
              <a:rPr lang="it-IT" dirty="0"/>
              <a:t>«Target address» (c) </a:t>
            </a:r>
            <a:endParaRPr lang="it-IT" dirty="0"/>
          </a:p>
          <a:p>
            <a:pPr lvl="1" algn="just"/>
            <a:r>
              <a:rPr lang="it-IT" dirty="0" smtClean="0"/>
              <a:t>in </a:t>
            </a:r>
            <a:r>
              <a:rPr lang="it-IT" dirty="0"/>
              <a:t>base al contenuto del campo «</a:t>
            </a:r>
            <a:r>
              <a:rPr lang="it-IT" dirty="0" err="1"/>
              <a:t>Branch</a:t>
            </a:r>
            <a:r>
              <a:rPr lang="it-IT" dirty="0"/>
              <a:t> address» (cioè in base all’indirizzo dell’istruzione di salto condizionato su cui dobbiamo effettuare la predizione)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4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62"/>
    </mc:Choice>
    <mc:Fallback>
      <p:transition spd="slow" advTm="95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6A7A5CD3-AFED-4BA5-B790-E914152A4A98}"/>
              </a:ext>
            </a:extLst>
          </p:cNvPr>
          <p:cNvSpPr txBox="1"/>
          <p:nvPr/>
        </p:nvSpPr>
        <p:spPr>
          <a:xfrm>
            <a:off x="1187624" y="1916832"/>
            <a:ext cx="6264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it-IT" sz="2800" b="1" dirty="0"/>
              <a:t>Ridurre gli stalli causati da dipendenze:</a:t>
            </a:r>
            <a:endParaRPr lang="it-IT" sz="2800" dirty="0"/>
          </a:p>
          <a:p>
            <a:r>
              <a:rPr lang="en-US" sz="2800" b="1" dirty="0" err="1"/>
              <a:t>esecuzione</a:t>
            </a:r>
            <a:r>
              <a:rPr lang="en-US" sz="2800" b="1" dirty="0"/>
              <a:t> </a:t>
            </a:r>
            <a:r>
              <a:rPr lang="en-US" sz="2800" b="1" dirty="0" err="1"/>
              <a:t>fuori</a:t>
            </a:r>
            <a:r>
              <a:rPr lang="en-US" sz="2800" b="1" dirty="0"/>
              <a:t> </a:t>
            </a:r>
            <a:r>
              <a:rPr lang="en-US" sz="2800" b="1" dirty="0" err="1"/>
              <a:t>ordine</a:t>
            </a:r>
            <a:endParaRPr lang="it-IT" sz="28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1"/>
    </mc:Choice>
    <mc:Fallback>
      <p:transition spd="slow" advTm="12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8131" name="Picture 3" descr="superscal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26947"/>
            <a:ext cx="52578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4" name="Text Box 4"/>
          <p:cNvSpPr txBox="1">
            <a:spLocks noChangeArrowheads="1"/>
          </p:cNvSpPr>
          <p:nvPr/>
        </p:nvSpPr>
        <p:spPr bwMode="auto">
          <a:xfrm>
            <a:off x="2755900" y="762000"/>
            <a:ext cx="3187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Architetture superscalari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134937" y="1131443"/>
            <a:ext cx="67071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possono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diverse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parallelo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purch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é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compatibili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34937" y="193383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Osservazione</a:t>
            </a:r>
            <a:r>
              <a:rPr lang="en-US" b="1" dirty="0" smtClean="0"/>
              <a:t>: </a:t>
            </a:r>
            <a:r>
              <a:rPr lang="en-US" b="1" dirty="0" err="1" smtClean="0"/>
              <a:t>stiamo</a:t>
            </a:r>
            <a:r>
              <a:rPr lang="en-US" b="1" dirty="0" smtClean="0"/>
              <a:t> </a:t>
            </a:r>
            <a:r>
              <a:rPr lang="en-US" b="1" dirty="0" err="1" smtClean="0"/>
              <a:t>ipotizzando</a:t>
            </a:r>
            <a:r>
              <a:rPr lang="en-US" b="1" dirty="0" smtClean="0"/>
              <a:t> </a:t>
            </a:r>
            <a:r>
              <a:rPr lang="en-US" b="1" dirty="0" err="1" smtClean="0"/>
              <a:t>che</a:t>
            </a:r>
            <a:r>
              <a:rPr lang="en-US" b="1" dirty="0" smtClean="0"/>
              <a:t> lo </a:t>
            </a:r>
            <a:r>
              <a:rPr lang="en-US" b="1" dirty="0" err="1" smtClean="0"/>
              <a:t>stadio</a:t>
            </a:r>
            <a:r>
              <a:rPr lang="en-US" b="1" dirty="0" smtClean="0"/>
              <a:t> di </a:t>
            </a:r>
            <a:r>
              <a:rPr lang="en-US" b="1" dirty="0" err="1" smtClean="0"/>
              <a:t>esecuzione</a:t>
            </a:r>
            <a:r>
              <a:rPr lang="en-US" b="1" dirty="0" smtClean="0"/>
              <a:t> </a:t>
            </a:r>
            <a:r>
              <a:rPr lang="en-US" b="1" dirty="0" err="1" smtClean="0"/>
              <a:t>sia</a:t>
            </a:r>
            <a:r>
              <a:rPr lang="en-US" b="1" dirty="0" smtClean="0"/>
              <a:t> </a:t>
            </a:r>
            <a:r>
              <a:rPr lang="en-US" b="1" dirty="0" err="1" smtClean="0"/>
              <a:t>dotato</a:t>
            </a:r>
            <a:r>
              <a:rPr lang="en-US" b="1" dirty="0" smtClean="0"/>
              <a:t> di </a:t>
            </a:r>
            <a:r>
              <a:rPr lang="en-US" b="1" dirty="0" err="1" smtClean="0"/>
              <a:t>più</a:t>
            </a:r>
            <a:r>
              <a:rPr lang="en-US" b="1" dirty="0" smtClean="0"/>
              <a:t> </a:t>
            </a:r>
            <a:r>
              <a:rPr lang="en-US" b="1" dirty="0" err="1" smtClean="0"/>
              <a:t>unità</a:t>
            </a:r>
            <a:r>
              <a:rPr lang="en-US" b="1" dirty="0" smtClean="0"/>
              <a:t> </a:t>
            </a:r>
            <a:r>
              <a:rPr lang="en-US" b="1" dirty="0" err="1" smtClean="0"/>
              <a:t>funzionali</a:t>
            </a:r>
            <a:r>
              <a:rPr lang="en-US" b="1" dirty="0" smtClean="0"/>
              <a:t> </a:t>
            </a:r>
            <a:r>
              <a:rPr lang="en-US" b="1" dirty="0" err="1" smtClean="0"/>
              <a:t>equindi</a:t>
            </a:r>
            <a:r>
              <a:rPr lang="en-US" b="1" dirty="0" smtClean="0"/>
              <a:t> </a:t>
            </a:r>
            <a:r>
              <a:rPr lang="en-US" b="1" dirty="0" err="1" smtClean="0"/>
              <a:t>possa</a:t>
            </a:r>
            <a:r>
              <a:rPr lang="en-US" b="1" dirty="0" smtClean="0"/>
              <a:t> </a:t>
            </a:r>
            <a:r>
              <a:rPr lang="en-US" b="1" dirty="0" err="1" smtClean="0"/>
              <a:t>eseguire</a:t>
            </a:r>
            <a:r>
              <a:rPr lang="en-US" b="1" dirty="0" smtClean="0"/>
              <a:t> </a:t>
            </a:r>
            <a:r>
              <a:rPr lang="en-US" b="1" dirty="0" err="1" smtClean="0"/>
              <a:t>più</a:t>
            </a:r>
            <a:r>
              <a:rPr lang="en-US" b="1" dirty="0" smtClean="0"/>
              <a:t> </a:t>
            </a:r>
            <a:r>
              <a:rPr lang="en-US" b="1" dirty="0" err="1" smtClean="0"/>
              <a:t>istruzioni</a:t>
            </a:r>
            <a:r>
              <a:rPr lang="en-US" b="1" dirty="0" smtClean="0"/>
              <a:t> in </a:t>
            </a:r>
            <a:r>
              <a:rPr lang="en-US" b="1" dirty="0" err="1" smtClean="0"/>
              <a:t>parallelo</a:t>
            </a:r>
            <a:r>
              <a:rPr lang="en-US" b="1" dirty="0" smtClean="0"/>
              <a:t>, e </a:t>
            </a:r>
            <a:r>
              <a:rPr lang="en-US" b="1" dirty="0" err="1" smtClean="0"/>
              <a:t>che</a:t>
            </a:r>
            <a:r>
              <a:rPr lang="en-US" b="1" dirty="0" smtClean="0"/>
              <a:t> </a:t>
            </a:r>
            <a:r>
              <a:rPr lang="en-US" b="1" dirty="0" err="1" smtClean="0"/>
              <a:t>l’unità</a:t>
            </a:r>
            <a:r>
              <a:rPr lang="en-US" b="1" dirty="0" smtClean="0"/>
              <a:t> di </a:t>
            </a:r>
            <a:r>
              <a:rPr lang="en-US" b="1" dirty="0" err="1" smtClean="0"/>
              <a:t>decodifica</a:t>
            </a:r>
            <a:r>
              <a:rPr lang="en-US" b="1" dirty="0" smtClean="0"/>
              <a:t> </a:t>
            </a:r>
            <a:r>
              <a:rPr lang="en-US" b="1" dirty="0" err="1" smtClean="0"/>
              <a:t>sia</a:t>
            </a:r>
            <a:r>
              <a:rPr lang="en-US" b="1" dirty="0" smtClean="0"/>
              <a:t>  </a:t>
            </a:r>
            <a:r>
              <a:rPr lang="en-US" b="1" dirty="0" err="1" smtClean="0"/>
              <a:t>più</a:t>
            </a:r>
            <a:r>
              <a:rPr lang="en-US" b="1" dirty="0" smtClean="0"/>
              <a:t> </a:t>
            </a:r>
            <a:r>
              <a:rPr lang="en-US" b="1" dirty="0" err="1" smtClean="0"/>
              <a:t>veloce</a:t>
            </a:r>
            <a:r>
              <a:rPr lang="en-US" b="1" dirty="0" smtClean="0"/>
              <a:t> </a:t>
            </a:r>
            <a:r>
              <a:rPr lang="en-US" b="1" dirty="0" err="1" smtClean="0"/>
              <a:t>dell’unità</a:t>
            </a:r>
            <a:r>
              <a:rPr lang="en-US" b="1" dirty="0" smtClean="0"/>
              <a:t> di </a:t>
            </a:r>
            <a:r>
              <a:rPr lang="en-US" b="1" dirty="0" err="1" smtClean="0"/>
              <a:t>esecuzione</a:t>
            </a:r>
            <a:r>
              <a:rPr lang="en-US" b="1" dirty="0" smtClean="0"/>
              <a:t> (</a:t>
            </a:r>
            <a:r>
              <a:rPr lang="en-US" b="1" dirty="0" err="1" smtClean="0"/>
              <a:t>altrimenti</a:t>
            </a:r>
            <a:r>
              <a:rPr lang="en-US" b="1" dirty="0" smtClean="0"/>
              <a:t> non </a:t>
            </a:r>
            <a:r>
              <a:rPr lang="en-US" b="1" dirty="0" err="1" smtClean="0"/>
              <a:t>riuscirebbe</a:t>
            </a:r>
            <a:r>
              <a:rPr lang="en-US" b="1" dirty="0" smtClean="0"/>
              <a:t> ad </a:t>
            </a:r>
            <a:r>
              <a:rPr lang="en-US" b="1" dirty="0" err="1" smtClean="0"/>
              <a:t>alimentare</a:t>
            </a:r>
            <a:r>
              <a:rPr lang="en-US" b="1" dirty="0" smtClean="0"/>
              <a:t> le </a:t>
            </a:r>
            <a:r>
              <a:rPr lang="en-US" b="1" dirty="0" err="1" smtClean="0"/>
              <a:t>molte</a:t>
            </a:r>
            <a:r>
              <a:rPr lang="en-US" b="1" dirty="0" smtClean="0"/>
              <a:t> </a:t>
            </a:r>
            <a:r>
              <a:rPr lang="en-US" b="1" dirty="0" err="1" smtClean="0"/>
              <a:t>unità</a:t>
            </a:r>
            <a:r>
              <a:rPr lang="en-US" b="1" dirty="0" smtClean="0"/>
              <a:t> </a:t>
            </a:r>
            <a:r>
              <a:rPr lang="en-US" b="1" dirty="0" err="1" smtClean="0"/>
              <a:t>funzionali</a:t>
            </a:r>
            <a:r>
              <a:rPr lang="en-US" b="1" dirty="0" smtClean="0"/>
              <a:t> </a:t>
            </a:r>
            <a:r>
              <a:rPr lang="en-US" b="1" dirty="0" err="1" smtClean="0"/>
              <a:t>disponibili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237744" y="5199579"/>
            <a:ext cx="7022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L’effetto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negativo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dipendenze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mitigato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ammettendo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secondo un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ordine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diverso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rispetto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sequenza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originale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programma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dev’essere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uguale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!)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71484"/>
      </p:ext>
    </p:extLst>
  </p:cSld>
  <p:clrMapOvr>
    <a:masterClrMapping/>
  </p:clrMapOvr>
  <p:transition advTm="909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152400" y="898081"/>
            <a:ext cx="81534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ordine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 non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macchina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con 8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(R0-R7)</a:t>
            </a:r>
          </a:p>
          <a:p>
            <a:pPr algn="just">
              <a:buFontTx/>
              <a:buChar char="-"/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aritmetiche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3 operandi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Rj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op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Rk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buFontTx/>
              <a:buChar char="-"/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possono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avviate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volta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semplici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(+/-)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impiegano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1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quelle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ù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complesse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(*)  2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semplice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avviata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n+1,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scritto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n+2, se e’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complicata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due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n+1 e n+2,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ed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scritto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n+3)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Vediamo prima l’esecuzione in ordine delle istruzioni, e poi l’esecuzione non necessariamente ordinata delle stesse (sempre rispettando le dipendenze).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73117"/>
      </p:ext>
    </p:extLst>
  </p:cSld>
  <p:clrMapOvr>
    <a:masterClrMapping/>
  </p:clrMapOvr>
  <p:transition advTm="673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89560" y="1144969"/>
            <a:ext cx="8153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Ora vediamo l’esecuzione ordinata: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 devono essere sia avviate (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Issued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colonna 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Iss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sia concluse (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Retired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colonna 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in ordine e rispettando sia le dipendenze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tipo RAW (una istruzione usa come operando il risultato di una istruzione precedente)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sia le dipendenze di tipo WAR e WAW (Scrittura di un risultato in un registro destinazione usato come operando da istruzioni precedenti ancora in corso o scrittura di un risultato in un registro destinazione usato come destinazione anche da altre istruzioni in corso)</a:t>
            </a:r>
          </a:p>
          <a:p>
            <a:pPr algn="just"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questo scopo si mantengono due tabelle,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ciascuna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 un contatore per ogni registro, che indicano in ogni unità di tempo quali registri sono in uso </a:t>
            </a: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come</a:t>
            </a:r>
          </a:p>
          <a:p>
            <a:pPr marL="742950" lvl="1" indent="-28575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operandi o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destinazione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 risultato di istruzioni in corso (istruzioni avviate ma non ancora concluse).</a:t>
            </a:r>
          </a:p>
        </p:txBody>
      </p:sp>
      <p:sp>
        <p:nvSpPr>
          <p:cNvPr id="3" name="Rettangolo 2"/>
          <p:cNvSpPr/>
          <p:nvPr/>
        </p:nvSpPr>
        <p:spPr>
          <a:xfrm>
            <a:off x="362712" y="5563552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 smtClean="0"/>
              <a:t>In </a:t>
            </a:r>
            <a:r>
              <a:rPr lang="en-US" b="1" dirty="0" err="1" smtClean="0"/>
              <a:t>teoria</a:t>
            </a:r>
            <a:r>
              <a:rPr lang="en-US" b="1" dirty="0" smtClean="0"/>
              <a:t> </a:t>
            </a:r>
            <a:r>
              <a:rPr lang="en-US" b="1" dirty="0" err="1" smtClean="0"/>
              <a:t>si</a:t>
            </a:r>
            <a:r>
              <a:rPr lang="en-US" b="1" dirty="0" smtClean="0"/>
              <a:t> </a:t>
            </a:r>
            <a:r>
              <a:rPr lang="en-US" b="1" dirty="0" err="1" smtClean="0"/>
              <a:t>dovrebbe</a:t>
            </a:r>
            <a:r>
              <a:rPr lang="en-US" b="1" dirty="0" smtClean="0"/>
              <a:t> </a:t>
            </a:r>
            <a:r>
              <a:rPr lang="en-US" b="1" dirty="0" err="1" smtClean="0"/>
              <a:t>tenere</a:t>
            </a:r>
            <a:r>
              <a:rPr lang="en-US" b="1" dirty="0" smtClean="0"/>
              <a:t> </a:t>
            </a:r>
            <a:r>
              <a:rPr lang="en-US" b="1" dirty="0" err="1" smtClean="0"/>
              <a:t>un’analoga</a:t>
            </a:r>
            <a:r>
              <a:rPr lang="en-US" b="1" dirty="0" smtClean="0"/>
              <a:t> </a:t>
            </a:r>
            <a:r>
              <a:rPr lang="en-US" b="1" dirty="0" err="1" smtClean="0"/>
              <a:t>tabella</a:t>
            </a:r>
            <a:r>
              <a:rPr lang="en-US" b="1" dirty="0" smtClean="0"/>
              <a:t> per </a:t>
            </a:r>
            <a:r>
              <a:rPr lang="en-US" b="1" dirty="0" err="1" smtClean="0"/>
              <a:t>tenere</a:t>
            </a:r>
            <a:r>
              <a:rPr lang="en-US" b="1" dirty="0" smtClean="0"/>
              <a:t> </a:t>
            </a:r>
            <a:r>
              <a:rPr lang="en-US" b="1" dirty="0" err="1" smtClean="0"/>
              <a:t>conto</a:t>
            </a:r>
            <a:r>
              <a:rPr lang="en-US" b="1" dirty="0" smtClean="0"/>
              <a:t> </a:t>
            </a:r>
            <a:r>
              <a:rPr lang="en-US" b="1" dirty="0" err="1" smtClean="0"/>
              <a:t>delle</a:t>
            </a:r>
            <a:r>
              <a:rPr lang="en-US" b="1" dirty="0" smtClean="0"/>
              <a:t> </a:t>
            </a:r>
            <a:r>
              <a:rPr lang="en-US" b="1" dirty="0" err="1" smtClean="0"/>
              <a:t>unità</a:t>
            </a:r>
            <a:r>
              <a:rPr lang="en-US" b="1" dirty="0" smtClean="0"/>
              <a:t> </a:t>
            </a:r>
            <a:r>
              <a:rPr lang="en-US" b="1" dirty="0" err="1" smtClean="0"/>
              <a:t>funzionali</a:t>
            </a:r>
            <a:r>
              <a:rPr lang="en-US" b="1" dirty="0" smtClean="0"/>
              <a:t> </a:t>
            </a:r>
            <a:r>
              <a:rPr lang="en-US" b="1" dirty="0" err="1" smtClean="0"/>
              <a:t>occupate</a:t>
            </a:r>
            <a:r>
              <a:rPr lang="en-US" b="1" dirty="0" smtClean="0"/>
              <a:t>, ma per </a:t>
            </a:r>
            <a:r>
              <a:rPr lang="en-US" b="1" dirty="0" err="1" smtClean="0"/>
              <a:t>semplicità</a:t>
            </a:r>
            <a:r>
              <a:rPr lang="en-US" b="1" dirty="0" smtClean="0"/>
              <a:t> </a:t>
            </a:r>
            <a:r>
              <a:rPr lang="en-US" b="1" dirty="0" err="1" smtClean="0"/>
              <a:t>assumiamo</a:t>
            </a:r>
            <a:r>
              <a:rPr lang="en-US" b="1" dirty="0" smtClean="0"/>
              <a:t> di </a:t>
            </a:r>
            <a:r>
              <a:rPr lang="en-US" b="1" dirty="0" err="1" smtClean="0"/>
              <a:t>avere</a:t>
            </a:r>
            <a:r>
              <a:rPr lang="en-US" b="1" dirty="0" smtClean="0"/>
              <a:t> </a:t>
            </a:r>
            <a:r>
              <a:rPr lang="en-US" b="1" dirty="0" err="1" smtClean="0"/>
              <a:t>sempre</a:t>
            </a:r>
            <a:r>
              <a:rPr lang="en-US" b="1" dirty="0" smtClean="0"/>
              <a:t> </a:t>
            </a:r>
            <a:r>
              <a:rPr lang="en-US" b="1" dirty="0" err="1" smtClean="0"/>
              <a:t>abbastanza</a:t>
            </a:r>
            <a:r>
              <a:rPr lang="en-US" b="1" dirty="0" smtClean="0"/>
              <a:t> </a:t>
            </a:r>
            <a:r>
              <a:rPr lang="en-US" b="1" dirty="0" err="1" smtClean="0"/>
              <a:t>unità</a:t>
            </a:r>
            <a:r>
              <a:rPr lang="en-US" b="1" dirty="0" smtClean="0"/>
              <a:t> </a:t>
            </a:r>
            <a:r>
              <a:rPr lang="en-US" b="1" dirty="0" err="1" smtClean="0"/>
              <a:t>funzionali</a:t>
            </a:r>
            <a:r>
              <a:rPr lang="en-US" b="1" dirty="0" smtClean="0"/>
              <a:t> a </a:t>
            </a:r>
            <a:r>
              <a:rPr lang="en-US" b="1" dirty="0" err="1" smtClean="0"/>
              <a:t>disposizione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4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55"/>
    </mc:Choice>
    <mc:Fallback>
      <p:transition spd="slow" advTm="47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1203" name="Picture 3" descr="inor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14300"/>
            <a:ext cx="7916863" cy="648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80" name="Rectangle 4"/>
          <p:cNvSpPr>
            <a:spLocks noChangeArrowheads="1"/>
          </p:cNvSpPr>
          <p:nvPr/>
        </p:nvSpPr>
        <p:spPr bwMode="auto">
          <a:xfrm>
            <a:off x="2209800" y="15240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82" name="Rectangle 6"/>
          <p:cNvSpPr>
            <a:spLocks noChangeArrowheads="1"/>
          </p:cNvSpPr>
          <p:nvPr/>
        </p:nvSpPr>
        <p:spPr bwMode="auto">
          <a:xfrm>
            <a:off x="7162800" y="15240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83" name="Text Box 7"/>
          <p:cNvSpPr txBox="1">
            <a:spLocks noChangeArrowheads="1"/>
          </p:cNvSpPr>
          <p:nvPr/>
        </p:nvSpPr>
        <p:spPr bwMode="auto">
          <a:xfrm>
            <a:off x="920750" y="1789113"/>
            <a:ext cx="2508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(2 conclusa, ma 1 no)</a:t>
            </a:r>
            <a:endParaRPr lang="it-IT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384" name="Rectangle 8"/>
          <p:cNvSpPr>
            <a:spLocks noChangeArrowheads="1"/>
          </p:cNvSpPr>
          <p:nvPr/>
        </p:nvSpPr>
        <p:spPr bwMode="auto">
          <a:xfrm>
            <a:off x="1447800" y="34036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85" name="Rectangle 9"/>
          <p:cNvSpPr>
            <a:spLocks noChangeArrowheads="1"/>
          </p:cNvSpPr>
          <p:nvPr/>
        </p:nvSpPr>
        <p:spPr bwMode="auto">
          <a:xfrm>
            <a:off x="3962400" y="34290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86" name="Text Box 10"/>
          <p:cNvSpPr txBox="1">
            <a:spLocks noChangeArrowheads="1"/>
          </p:cNvSpPr>
          <p:nvPr/>
        </p:nvSpPr>
        <p:spPr bwMode="auto">
          <a:xfrm>
            <a:off x="8356600" y="1460500"/>
            <a:ext cx="792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</a:t>
            </a:r>
            <a:endParaRPr lang="it-IT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387" name="Text Box 11"/>
          <p:cNvSpPr txBox="1">
            <a:spLocks noChangeArrowheads="1"/>
          </p:cNvSpPr>
          <p:nvPr/>
        </p:nvSpPr>
        <p:spPr bwMode="auto">
          <a:xfrm>
            <a:off x="8351838" y="3336925"/>
            <a:ext cx="792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</a:t>
            </a:r>
            <a:endParaRPr lang="it-IT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390" name="Rectangle 14"/>
          <p:cNvSpPr>
            <a:spLocks noChangeArrowheads="1"/>
          </p:cNvSpPr>
          <p:nvPr/>
        </p:nvSpPr>
        <p:spPr bwMode="auto">
          <a:xfrm>
            <a:off x="2590800" y="4559300"/>
            <a:ext cx="4572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1" name="Line 15"/>
          <p:cNvSpPr>
            <a:spLocks noChangeShapeType="1"/>
          </p:cNvSpPr>
          <p:nvPr/>
        </p:nvSpPr>
        <p:spPr bwMode="auto">
          <a:xfrm>
            <a:off x="2755900" y="4660900"/>
            <a:ext cx="15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2" name="Rectangle 16"/>
          <p:cNvSpPr>
            <a:spLocks noChangeArrowheads="1"/>
          </p:cNvSpPr>
          <p:nvPr/>
        </p:nvSpPr>
        <p:spPr bwMode="auto">
          <a:xfrm>
            <a:off x="4038600" y="45720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3" name="Rectangle 17"/>
          <p:cNvSpPr>
            <a:spLocks noChangeArrowheads="1"/>
          </p:cNvSpPr>
          <p:nvPr/>
        </p:nvSpPr>
        <p:spPr bwMode="auto">
          <a:xfrm>
            <a:off x="4572000" y="45720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4" name="Rectangle 18"/>
          <p:cNvSpPr>
            <a:spLocks noChangeArrowheads="1"/>
          </p:cNvSpPr>
          <p:nvPr/>
        </p:nvSpPr>
        <p:spPr bwMode="auto">
          <a:xfrm>
            <a:off x="6934200" y="45593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5" name="Rectangle 19"/>
          <p:cNvSpPr>
            <a:spLocks noChangeArrowheads="1"/>
          </p:cNvSpPr>
          <p:nvPr/>
        </p:nvSpPr>
        <p:spPr bwMode="auto">
          <a:xfrm>
            <a:off x="2209800" y="45466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6" name="Rectangle 20"/>
          <p:cNvSpPr>
            <a:spLocks noChangeArrowheads="1"/>
          </p:cNvSpPr>
          <p:nvPr/>
        </p:nvSpPr>
        <p:spPr bwMode="auto">
          <a:xfrm>
            <a:off x="6311900" y="45593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7" name="Text Box 21"/>
          <p:cNvSpPr txBox="1">
            <a:spLocks noChangeArrowheads="1"/>
          </p:cNvSpPr>
          <p:nvPr/>
        </p:nvSpPr>
        <p:spPr bwMode="auto">
          <a:xfrm>
            <a:off x="8382000" y="4479925"/>
            <a:ext cx="792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</a:t>
            </a:r>
            <a:endParaRPr lang="it-IT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398" name="Rectangle 22"/>
          <p:cNvSpPr>
            <a:spLocks noChangeArrowheads="1"/>
          </p:cNvSpPr>
          <p:nvPr/>
        </p:nvSpPr>
        <p:spPr bwMode="auto">
          <a:xfrm>
            <a:off x="4038600" y="48641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9" name="Rectangle 23"/>
          <p:cNvSpPr>
            <a:spLocks noChangeArrowheads="1"/>
          </p:cNvSpPr>
          <p:nvPr/>
        </p:nvSpPr>
        <p:spPr bwMode="auto">
          <a:xfrm>
            <a:off x="4038600" y="51181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0" name="Rectangle 24"/>
          <p:cNvSpPr>
            <a:spLocks noChangeArrowheads="1"/>
          </p:cNvSpPr>
          <p:nvPr/>
        </p:nvSpPr>
        <p:spPr bwMode="auto">
          <a:xfrm>
            <a:off x="6934200" y="48260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1" name="Rectangle 25"/>
          <p:cNvSpPr>
            <a:spLocks noChangeArrowheads="1"/>
          </p:cNvSpPr>
          <p:nvPr/>
        </p:nvSpPr>
        <p:spPr bwMode="auto">
          <a:xfrm>
            <a:off x="6972300" y="51562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2" name="Rectangle 26"/>
          <p:cNvSpPr>
            <a:spLocks noChangeArrowheads="1"/>
          </p:cNvSpPr>
          <p:nvPr/>
        </p:nvSpPr>
        <p:spPr bwMode="auto">
          <a:xfrm>
            <a:off x="4584700" y="48387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3" name="Rectangle 27"/>
          <p:cNvSpPr>
            <a:spLocks noChangeArrowheads="1"/>
          </p:cNvSpPr>
          <p:nvPr/>
        </p:nvSpPr>
        <p:spPr bwMode="auto">
          <a:xfrm>
            <a:off x="3124200" y="5410200"/>
            <a:ext cx="4572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4" name="Text Box 28"/>
          <p:cNvSpPr txBox="1">
            <a:spLocks noChangeArrowheads="1"/>
          </p:cNvSpPr>
          <p:nvPr/>
        </p:nvSpPr>
        <p:spPr bwMode="auto">
          <a:xfrm>
            <a:off x="2663825" y="534511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05" name="Rectangle 29"/>
          <p:cNvSpPr>
            <a:spLocks noChangeArrowheads="1"/>
          </p:cNvSpPr>
          <p:nvPr/>
        </p:nvSpPr>
        <p:spPr bwMode="auto">
          <a:xfrm>
            <a:off x="2590800" y="5715000"/>
            <a:ext cx="4572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6" name="Line 30"/>
          <p:cNvSpPr>
            <a:spLocks noChangeShapeType="1"/>
          </p:cNvSpPr>
          <p:nvPr/>
        </p:nvSpPr>
        <p:spPr bwMode="auto">
          <a:xfrm>
            <a:off x="2755900" y="5816600"/>
            <a:ext cx="15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7" name="Text Box 31"/>
          <p:cNvSpPr txBox="1">
            <a:spLocks noChangeArrowheads="1"/>
          </p:cNvSpPr>
          <p:nvPr/>
        </p:nvSpPr>
        <p:spPr bwMode="auto">
          <a:xfrm>
            <a:off x="3962400" y="5334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08" name="Text Box 32"/>
          <p:cNvSpPr txBox="1">
            <a:spLocks noChangeArrowheads="1"/>
          </p:cNvSpPr>
          <p:nvPr/>
        </p:nvSpPr>
        <p:spPr bwMode="auto">
          <a:xfrm>
            <a:off x="4551363" y="5334000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09" name="Text Box 33"/>
          <p:cNvSpPr txBox="1">
            <a:spLocks noChangeArrowheads="1"/>
          </p:cNvSpPr>
          <p:nvPr/>
        </p:nvSpPr>
        <p:spPr bwMode="auto">
          <a:xfrm>
            <a:off x="6888163" y="5334000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1" name="Rectangle 35"/>
          <p:cNvSpPr>
            <a:spLocks noChangeArrowheads="1"/>
          </p:cNvSpPr>
          <p:nvPr/>
        </p:nvSpPr>
        <p:spPr bwMode="auto">
          <a:xfrm>
            <a:off x="3098800" y="6311900"/>
            <a:ext cx="4572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0" name="Text Box 34"/>
          <p:cNvSpPr txBox="1">
            <a:spLocks noChangeArrowheads="1"/>
          </p:cNvSpPr>
          <p:nvPr/>
        </p:nvSpPr>
        <p:spPr bwMode="auto">
          <a:xfrm>
            <a:off x="3200400" y="6223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2" name="Rectangle 36"/>
          <p:cNvSpPr>
            <a:spLocks noChangeArrowheads="1"/>
          </p:cNvSpPr>
          <p:nvPr/>
        </p:nvSpPr>
        <p:spPr bwMode="auto">
          <a:xfrm>
            <a:off x="4889500" y="57150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3" name="Rectangle 37"/>
          <p:cNvSpPr>
            <a:spLocks noChangeArrowheads="1"/>
          </p:cNvSpPr>
          <p:nvPr/>
        </p:nvSpPr>
        <p:spPr bwMode="auto">
          <a:xfrm>
            <a:off x="6350000" y="57404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4" name="Rectangle 38"/>
          <p:cNvSpPr>
            <a:spLocks noChangeArrowheads="1"/>
          </p:cNvSpPr>
          <p:nvPr/>
        </p:nvSpPr>
        <p:spPr bwMode="auto">
          <a:xfrm>
            <a:off x="6350000" y="60198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5" name="Rectangle 39"/>
          <p:cNvSpPr>
            <a:spLocks noChangeArrowheads="1"/>
          </p:cNvSpPr>
          <p:nvPr/>
        </p:nvSpPr>
        <p:spPr bwMode="auto">
          <a:xfrm>
            <a:off x="4902200" y="60325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6" name="Text Box 40"/>
          <p:cNvSpPr txBox="1">
            <a:spLocks noChangeArrowheads="1"/>
          </p:cNvSpPr>
          <p:nvPr/>
        </p:nvSpPr>
        <p:spPr bwMode="auto">
          <a:xfrm>
            <a:off x="3962400" y="56229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7" name="Text Box 41"/>
          <p:cNvSpPr txBox="1">
            <a:spLocks noChangeArrowheads="1"/>
          </p:cNvSpPr>
          <p:nvPr/>
        </p:nvSpPr>
        <p:spPr bwMode="auto">
          <a:xfrm>
            <a:off x="4551363" y="56229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8" name="Text Box 42"/>
          <p:cNvSpPr txBox="1">
            <a:spLocks noChangeArrowheads="1"/>
          </p:cNvSpPr>
          <p:nvPr/>
        </p:nvSpPr>
        <p:spPr bwMode="auto">
          <a:xfrm>
            <a:off x="6888163" y="56229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9" name="Text Box 43"/>
          <p:cNvSpPr txBox="1">
            <a:spLocks noChangeArrowheads="1"/>
          </p:cNvSpPr>
          <p:nvPr/>
        </p:nvSpPr>
        <p:spPr bwMode="auto">
          <a:xfrm>
            <a:off x="3975100" y="59150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20" name="Text Box 44"/>
          <p:cNvSpPr txBox="1">
            <a:spLocks noChangeArrowheads="1"/>
          </p:cNvSpPr>
          <p:nvPr/>
        </p:nvSpPr>
        <p:spPr bwMode="auto">
          <a:xfrm>
            <a:off x="4564063" y="59150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21" name="Text Box 45"/>
          <p:cNvSpPr txBox="1">
            <a:spLocks noChangeArrowheads="1"/>
          </p:cNvSpPr>
          <p:nvPr/>
        </p:nvSpPr>
        <p:spPr bwMode="auto">
          <a:xfrm>
            <a:off x="6900863" y="59150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22" name="Rectangle 46"/>
          <p:cNvSpPr>
            <a:spLocks noChangeArrowheads="1"/>
          </p:cNvSpPr>
          <p:nvPr/>
        </p:nvSpPr>
        <p:spPr bwMode="auto">
          <a:xfrm>
            <a:off x="4597400" y="51562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23" name="Rectangle 47"/>
          <p:cNvSpPr>
            <a:spLocks noChangeArrowheads="1"/>
          </p:cNvSpPr>
          <p:nvPr/>
        </p:nvSpPr>
        <p:spPr bwMode="auto">
          <a:xfrm>
            <a:off x="1473200" y="57150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24" name="Rectangle 48"/>
          <p:cNvSpPr>
            <a:spLocks noChangeArrowheads="1"/>
          </p:cNvSpPr>
          <p:nvPr/>
        </p:nvSpPr>
        <p:spPr bwMode="auto">
          <a:xfrm>
            <a:off x="3962400" y="57023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25" name="Text Box 49"/>
          <p:cNvSpPr txBox="1">
            <a:spLocks noChangeArrowheads="1"/>
          </p:cNvSpPr>
          <p:nvPr/>
        </p:nvSpPr>
        <p:spPr bwMode="auto">
          <a:xfrm>
            <a:off x="8351838" y="5622925"/>
            <a:ext cx="792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</a:t>
            </a:r>
            <a:endParaRPr lang="it-IT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1076"/>
      </p:ext>
    </p:extLst>
  </p:cSld>
  <p:clrMapOvr>
    <a:masterClrMapping/>
  </p:clrMapOvr>
  <p:transition advTm="3625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32499" y="771144"/>
            <a:ext cx="71961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la pipeline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MIC3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58763" y="1664970"/>
            <a:ext cx="8397875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sono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DIPENDENZE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fra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talvolta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impediscono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lo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svolgimento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loro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anche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parziale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in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parallelo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>
              <a:defRPr/>
            </a:pP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 – Read After Write    Non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può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leggere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operando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ancora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aggiornato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precedente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 – Write After Read   Non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può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aggiornare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precedente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lo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ancora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utilizzando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lettura</a:t>
            </a: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WAW – Write After Write 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aggiornamenti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avvenire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nell’ordine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giusto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(come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indicato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sequenza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u="sng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facilmente</a:t>
            </a:r>
            <a:r>
              <a:rPr lang="en-GB" b="0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risolvibile</a:t>
            </a:r>
            <a:r>
              <a:rPr lang="en-GB" b="0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utilizzando</a:t>
            </a:r>
            <a:r>
              <a:rPr lang="en-GB" b="0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b="0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nascosti</a:t>
            </a:r>
            <a:endParaRPr lang="it-IT" b="0" i="1" u="sng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7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86"/>
    </mc:Choice>
    <mc:Fallback>
      <p:transition spd="slow" advTm="63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198" name="Group 470"/>
          <p:cNvGraphicFramePr>
            <a:graphicFrameLocks noGrp="1"/>
          </p:cNvGraphicFramePr>
          <p:nvPr/>
        </p:nvGraphicFramePr>
        <p:xfrm>
          <a:off x="152400" y="0"/>
          <a:ext cx="8915400" cy="6924673"/>
        </p:xfrm>
        <a:graphic>
          <a:graphicData uri="http://schemas.openxmlformats.org/drawingml/2006/table">
            <a:tbl>
              <a:tblPr/>
              <a:tblGrid>
                <a:gridCol w="381000"/>
                <a:gridCol w="298450"/>
                <a:gridCol w="1868488"/>
                <a:gridCol w="508000"/>
                <a:gridCol w="509587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06388"/>
                <a:gridCol w="287337"/>
              </a:tblGrid>
              <a:tr h="365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Decoded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Iss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Ret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37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R0=R0*R1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R4=R0+R2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37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R5=R0+R1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R6=R1+R4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32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37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R7=R1*R2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R1=R0-R2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37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R3=R3*R1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R1=R4+R4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3224"/>
      </p:ext>
    </p:extLst>
  </p:cSld>
  <p:clrMapOvr>
    <a:masterClrMapping/>
  </p:clrMapOvr>
  <p:transition advTm="424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52400" y="998665"/>
            <a:ext cx="81534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Ora vediamo l’esecuzione non ordinata: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 possono essere sia avviate (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Issued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colonna 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Iss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sia concluse (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Retired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colonna 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in disordine,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sempre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rispettando le dipendenze di tipo RAW (una istruzione usa come operando il risultato di una istruzione precedente) </a:t>
            </a:r>
            <a:endParaRPr lang="it-IT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 algn="just">
              <a:buFont typeface="Arial" pitchFamily="34" charset="0"/>
              <a:buChar char="•"/>
              <a:defRPr/>
            </a:pPr>
            <a:r>
              <a:rPr lang="it-IT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 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gestendo in modo efficiente le dipendenze di tipo WAR e WAW (Scrittura di un risultato in un registro destinazione usato come operando da istruzioni precedenti ancora in corso o scrittura di un risultato in un registro destinazione usato come destinazione anche da altre istruzioni in corso)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52"/>
    </mc:Choice>
    <mc:Fallback>
      <p:transition spd="slow" advTm="29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4275" name="Picture 3" descr="outofor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685800"/>
            <a:ext cx="7475537" cy="564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77929"/>
      </p:ext>
    </p:extLst>
  </p:cSld>
  <p:clrMapOvr>
    <a:masterClrMapping/>
  </p:clrMapOvr>
  <p:transition advTm="1349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2451" name="Text Box 3"/>
          <p:cNvSpPr txBox="1">
            <a:spLocks noChangeArrowheads="1"/>
          </p:cNvSpPr>
          <p:nvPr/>
        </p:nvSpPr>
        <p:spPr bwMode="auto">
          <a:xfrm>
            <a:off x="228600" y="1154557"/>
            <a:ext cx="89154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Mentre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ordinato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e’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calcolo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ha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conseguenze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resi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ufficiali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”),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concludere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ordinato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vi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dipendenze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produrre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indent="-285750" algn="just"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interruzioni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non precise: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disordinata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permette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caratterizzare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semplice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cui era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arrivata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valore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PC e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tutti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altri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cui 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intervenuta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l’interruzione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Pentium: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possono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disordinato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ma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concluse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ordinato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UltraSPARC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II: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ammette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l’inizio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disordinato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84048" y="5279428"/>
            <a:ext cx="8467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 smtClean="0"/>
              <a:t>La conclusion: </a:t>
            </a:r>
            <a:r>
              <a:rPr lang="en-US" b="1" dirty="0" err="1" smtClean="0"/>
              <a:t>fuori</a:t>
            </a:r>
            <a:r>
              <a:rPr lang="en-US" b="1" dirty="0" smtClean="0"/>
              <a:t> </a:t>
            </a:r>
            <a:r>
              <a:rPr lang="en-US" b="1" dirty="0" err="1" smtClean="0"/>
              <a:t>ordine</a:t>
            </a:r>
            <a:r>
              <a:rPr lang="en-US" b="1" dirty="0" smtClean="0"/>
              <a:t> </a:t>
            </a:r>
            <a:r>
              <a:rPr lang="en-US" b="1" dirty="0" err="1" smtClean="0"/>
              <a:t>può</a:t>
            </a:r>
            <a:r>
              <a:rPr lang="en-US" b="1" dirty="0" smtClean="0"/>
              <a:t> </a:t>
            </a:r>
            <a:r>
              <a:rPr lang="en-US" b="1" dirty="0" err="1" smtClean="0"/>
              <a:t>rendere</a:t>
            </a:r>
            <a:r>
              <a:rPr lang="en-US" b="1" dirty="0" smtClean="0"/>
              <a:t> </a:t>
            </a:r>
            <a:r>
              <a:rPr lang="en-US" b="1" dirty="0" err="1" smtClean="0"/>
              <a:t>complicato</a:t>
            </a:r>
            <a:r>
              <a:rPr lang="en-US" b="1" dirty="0" smtClean="0"/>
              <a:t> </a:t>
            </a:r>
            <a:r>
              <a:rPr lang="en-US" b="1" dirty="0" err="1" smtClean="0"/>
              <a:t>gestire</a:t>
            </a:r>
            <a:r>
              <a:rPr lang="en-US" b="1" dirty="0" smtClean="0"/>
              <a:t> in </a:t>
            </a:r>
            <a:r>
              <a:rPr lang="en-US" b="1" dirty="0" err="1" smtClean="0"/>
              <a:t>modo</a:t>
            </a:r>
            <a:r>
              <a:rPr lang="en-US" b="1" dirty="0" smtClean="0"/>
              <a:t> </a:t>
            </a:r>
            <a:r>
              <a:rPr lang="en-US" b="1" dirty="0" err="1" smtClean="0"/>
              <a:t>preciso</a:t>
            </a:r>
            <a:r>
              <a:rPr lang="en-US" b="1" dirty="0" smtClean="0"/>
              <a:t> le INTERRUZIONI (</a:t>
            </a:r>
            <a:r>
              <a:rPr lang="en-US" b="1" dirty="0" err="1" smtClean="0"/>
              <a:t>si</a:t>
            </a:r>
            <a:r>
              <a:rPr lang="en-US" b="1" dirty="0" smtClean="0"/>
              <a:t> </a:t>
            </a:r>
            <a:r>
              <a:rPr lang="en-US" b="1" dirty="0" err="1" smtClean="0"/>
              <a:t>studieranno</a:t>
            </a:r>
            <a:r>
              <a:rPr lang="en-US" b="1" dirty="0" smtClean="0"/>
              <a:t> in </a:t>
            </a:r>
            <a:r>
              <a:rPr lang="en-US" b="1" dirty="0" err="1" smtClean="0"/>
              <a:t>Sistemi</a:t>
            </a:r>
            <a:r>
              <a:rPr lang="en-US" b="1" dirty="0" smtClean="0"/>
              <a:t> </a:t>
            </a:r>
            <a:r>
              <a:rPr lang="en-US" b="1" dirty="0" err="1" smtClean="0"/>
              <a:t>operativi</a:t>
            </a:r>
            <a:r>
              <a:rPr lang="en-US" b="1" dirty="0"/>
              <a:t>)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00105"/>
      </p:ext>
    </p:extLst>
  </p:cSld>
  <p:clrMapOvr>
    <a:masterClrMapping/>
  </p:clrMapOvr>
  <p:transition advTm="1090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127000" y="960120"/>
            <a:ext cx="891540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speculativa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non solo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iniziare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ordine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sparso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 le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dovranno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certamente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perché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parte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porzione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senza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consentire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anche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l’inizio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dovranno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perché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seguono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vengono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attuati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cambiamenti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é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certi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dover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memorizzati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fantasma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copiati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quelli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reali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è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risolto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Problema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cosa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accade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un’istruzione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doveva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causa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eccezione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Ecco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eclatante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if (x&gt;0)  y=1/x;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 x=0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speculativamente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divisione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1/x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eccezione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errore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invece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segnalarla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imposta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“poison bit”;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segnalazione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errore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cerca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utilizzare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effettivo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65744"/>
      </p:ext>
    </p:extLst>
  </p:cSld>
  <p:clrMapOvr>
    <a:masterClrMapping/>
  </p:clrMapOvr>
  <p:transition advTm="1328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CasellaDiTesto 1"/>
          <p:cNvSpPr txBox="1">
            <a:spLocks noChangeArrowheads="1"/>
          </p:cNvSpPr>
          <p:nvPr/>
        </p:nvSpPr>
        <p:spPr bwMode="auto">
          <a:xfrm>
            <a:off x="395288" y="908050"/>
            <a:ext cx="8569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it-IT"/>
              <a:t>Gli argomenti trattati in queste lezioni sono discussi nel dettaglio sul libro di testo nel capitolo 4, sezioni 4.4 e 4.5</a:t>
            </a:r>
          </a:p>
          <a:p>
            <a:r>
              <a:rPr lang="it-IT" altLang="it-IT"/>
              <a:t>(è utile anche studiare gli esempi di architetture reali nelle sezioni 4.6 e 4.7)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1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07"/>
    </mc:Choice>
    <mc:Fallback>
      <p:transition spd="slow" advTm="37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968500" y="786003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0325" y="1127316"/>
            <a:ext cx="90836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supponiamo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debba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seguente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frammento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IJVM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costituito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dalle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seguenti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istruzioni:ILOAD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x, BIPUSH 10, IADD , ISTORE x, la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corrispondente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sequenza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(MIC2) è: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9388" y="2122678"/>
            <a:ext cx="8964612" cy="532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i="1" dirty="0" err="1"/>
              <a:t>iload</a:t>
            </a:r>
            <a:r>
              <a:rPr lang="it-IT" i="1" dirty="0"/>
              <a:t> 1 	MAR = LV + MBR1U; </a:t>
            </a:r>
            <a:r>
              <a:rPr lang="it-IT" i="1" dirty="0" err="1">
                <a:solidFill>
                  <a:srgbClr val="FF0000"/>
                </a:solidFill>
              </a:rPr>
              <a:t>rd</a:t>
            </a:r>
            <a:endParaRPr lang="it-IT" i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it-IT" i="1" dirty="0" err="1"/>
              <a:t>iload</a:t>
            </a:r>
            <a:r>
              <a:rPr lang="it-IT" i="1" dirty="0"/>
              <a:t> 2	 MAR = </a:t>
            </a:r>
            <a:r>
              <a:rPr lang="it-IT" i="1" dirty="0">
                <a:solidFill>
                  <a:srgbClr val="FF33CC"/>
                </a:solidFill>
              </a:rPr>
              <a:t>SP</a:t>
            </a:r>
            <a:r>
              <a:rPr lang="it-IT" i="1" dirty="0"/>
              <a:t> = </a:t>
            </a:r>
            <a:r>
              <a:rPr lang="it-IT" i="1" dirty="0" err="1"/>
              <a:t>SP</a:t>
            </a:r>
            <a:r>
              <a:rPr lang="it-IT" i="1" dirty="0"/>
              <a:t> + 1</a:t>
            </a:r>
          </a:p>
          <a:p>
            <a:pPr>
              <a:defRPr/>
            </a:pPr>
            <a:r>
              <a:rPr lang="it-IT" i="1" dirty="0"/>
              <a:t>iload3 	TOS = </a:t>
            </a:r>
            <a:r>
              <a:rPr lang="it-IT" i="1" u="sng" dirty="0">
                <a:solidFill>
                  <a:srgbClr val="FF0000"/>
                </a:solidFill>
              </a:rPr>
              <a:t>MDR</a:t>
            </a:r>
            <a:r>
              <a:rPr lang="it-IT" i="1" dirty="0"/>
              <a:t>; </a:t>
            </a:r>
            <a:r>
              <a:rPr lang="it-IT" i="1" dirty="0" err="1"/>
              <a:t>wr</a:t>
            </a:r>
            <a:r>
              <a:rPr lang="it-IT" i="1" dirty="0"/>
              <a:t>; goto (MBR1) MBR1=BIPUSH </a:t>
            </a:r>
            <a:r>
              <a:rPr lang="pt-BR" i="1" dirty="0">
                <a:sym typeface="Wingdings" pitchFamily="2" charset="2"/>
              </a:rPr>
              <a:t> bipush1</a:t>
            </a:r>
            <a:endParaRPr lang="it-IT" i="1" dirty="0"/>
          </a:p>
          <a:p>
            <a:pPr>
              <a:defRPr/>
            </a:pPr>
            <a:r>
              <a:rPr lang="it-IT" i="1" dirty="0"/>
              <a:t>bipush1 </a:t>
            </a:r>
            <a:r>
              <a:rPr lang="it-IT" i="1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</a:t>
            </a:r>
            <a:r>
              <a:rPr lang="it-IT" i="1" dirty="0"/>
              <a:t> = MAR = </a:t>
            </a:r>
            <a:r>
              <a:rPr lang="it-IT" i="1" dirty="0">
                <a:solidFill>
                  <a:srgbClr val="FF33CC"/>
                </a:solidFill>
              </a:rPr>
              <a:t>SP</a:t>
            </a:r>
            <a:r>
              <a:rPr lang="it-IT" i="1" dirty="0"/>
              <a:t> + 1</a:t>
            </a:r>
          </a:p>
          <a:p>
            <a:pPr>
              <a:defRPr/>
            </a:pPr>
            <a:r>
              <a:rPr lang="it-IT" i="1" dirty="0"/>
              <a:t>bipush2 MDR = </a:t>
            </a:r>
            <a:r>
              <a:rPr lang="it-IT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</a:t>
            </a:r>
            <a:r>
              <a:rPr lang="it-IT" i="1" dirty="0"/>
              <a:t> = MBR1; </a:t>
            </a:r>
            <a:r>
              <a:rPr lang="it-IT" i="1" dirty="0" err="1"/>
              <a:t>wr</a:t>
            </a:r>
            <a:r>
              <a:rPr lang="it-IT" i="1" dirty="0"/>
              <a:t>; goto (MBR1) MBR1=IADD </a:t>
            </a:r>
            <a:r>
              <a:rPr lang="pt-BR" i="1" dirty="0">
                <a:sym typeface="Wingdings" pitchFamily="2" charset="2"/>
              </a:rPr>
              <a:t> iadd1</a:t>
            </a:r>
            <a:endParaRPr lang="it-IT" i="1" dirty="0"/>
          </a:p>
          <a:p>
            <a:pPr>
              <a:defRPr/>
            </a:pPr>
            <a:r>
              <a:rPr lang="it-IT" i="1" dirty="0"/>
              <a:t>iadd1	</a:t>
            </a:r>
            <a:r>
              <a:rPr lang="pt-BR" i="1" dirty="0"/>
              <a:t>MAR = SP = </a:t>
            </a:r>
            <a:r>
              <a:rPr lang="pt-BR" i="1" u="sng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</a:t>
            </a:r>
            <a:r>
              <a:rPr lang="pt-BR" i="1" dirty="0"/>
              <a:t> - 1; </a:t>
            </a:r>
            <a:r>
              <a:rPr lang="pt-BR" i="1" dirty="0">
                <a:solidFill>
                  <a:srgbClr val="FF0000"/>
                </a:solidFill>
              </a:rPr>
              <a:t>rd</a:t>
            </a:r>
            <a:r>
              <a:rPr lang="pt-BR" i="1" dirty="0"/>
              <a:t> </a:t>
            </a:r>
            <a:endParaRPr lang="it-IT" i="1" dirty="0"/>
          </a:p>
          <a:p>
            <a:pPr>
              <a:defRPr/>
            </a:pPr>
            <a:r>
              <a:rPr lang="it-IT" i="1" dirty="0"/>
              <a:t>iadd2	</a:t>
            </a:r>
            <a:r>
              <a:rPr lang="it-IT" i="1" dirty="0">
                <a:solidFill>
                  <a:srgbClr val="FF33CC"/>
                </a:solidFill>
              </a:rPr>
              <a:t>H</a:t>
            </a:r>
            <a:r>
              <a:rPr lang="it-IT" i="1" dirty="0"/>
              <a:t> = </a:t>
            </a:r>
            <a:r>
              <a:rPr lang="it-IT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</a:t>
            </a:r>
          </a:p>
          <a:p>
            <a:pPr>
              <a:defRPr/>
            </a:pPr>
            <a:r>
              <a:rPr lang="it-IT" i="1" dirty="0"/>
              <a:t>iadd3	</a:t>
            </a:r>
            <a:r>
              <a:rPr lang="pt-BR" i="1" dirty="0"/>
              <a:t>MDR = </a:t>
            </a:r>
            <a:r>
              <a:rPr lang="pt-BR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</a:t>
            </a:r>
            <a:r>
              <a:rPr lang="pt-BR" i="1" dirty="0"/>
              <a:t> = </a:t>
            </a:r>
            <a:r>
              <a:rPr lang="pt-BR" i="1" u="sng" dirty="0">
                <a:solidFill>
                  <a:srgbClr val="FF0000"/>
                </a:solidFill>
              </a:rPr>
              <a:t>MDR</a:t>
            </a:r>
            <a:r>
              <a:rPr lang="pt-BR" i="1" dirty="0"/>
              <a:t>+</a:t>
            </a:r>
            <a:r>
              <a:rPr lang="pt-BR" i="1" u="sng" dirty="0">
                <a:solidFill>
                  <a:srgbClr val="FF33CC"/>
                </a:solidFill>
              </a:rPr>
              <a:t>H</a:t>
            </a:r>
            <a:r>
              <a:rPr lang="pt-BR" i="1" dirty="0"/>
              <a:t>; wr; goto (MBR1) </a:t>
            </a:r>
            <a:r>
              <a:rPr lang="it-IT" i="1" dirty="0"/>
              <a:t>MBR1=ISTORE </a:t>
            </a:r>
            <a:r>
              <a:rPr lang="pt-BR" i="1" dirty="0">
                <a:sym typeface="Wingdings" pitchFamily="2" charset="2"/>
              </a:rPr>
              <a:t> istore1</a:t>
            </a:r>
            <a:endParaRPr lang="it-IT" i="1" dirty="0"/>
          </a:p>
          <a:p>
            <a:pPr>
              <a:defRPr/>
            </a:pPr>
            <a:r>
              <a:rPr lang="it-IT" i="1" dirty="0"/>
              <a:t>istore1	MAR = LV + MBR1U </a:t>
            </a:r>
          </a:p>
          <a:p>
            <a:pPr>
              <a:defRPr/>
            </a:pPr>
            <a:r>
              <a:rPr lang="it-IT" i="1" dirty="0"/>
              <a:t>istore2	MDR = </a:t>
            </a:r>
            <a:r>
              <a:rPr lang="it-IT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</a:t>
            </a:r>
            <a:r>
              <a:rPr lang="it-IT" i="1" dirty="0"/>
              <a:t>; </a:t>
            </a:r>
            <a:r>
              <a:rPr lang="it-IT" i="1" dirty="0" err="1"/>
              <a:t>wr</a:t>
            </a:r>
            <a:r>
              <a:rPr lang="it-IT" i="1" dirty="0"/>
              <a:t> </a:t>
            </a:r>
          </a:p>
          <a:p>
            <a:pPr>
              <a:defRPr/>
            </a:pPr>
            <a:r>
              <a:rPr lang="it-IT" i="1" dirty="0"/>
              <a:t>istore3	</a:t>
            </a:r>
            <a:r>
              <a:rPr lang="pt-BR" i="1" dirty="0"/>
              <a:t>MAR = SP = SP - 1; </a:t>
            </a:r>
            <a:r>
              <a:rPr lang="pt-BR" i="1" dirty="0">
                <a:solidFill>
                  <a:srgbClr val="FF0000"/>
                </a:solidFill>
              </a:rPr>
              <a:t>rd</a:t>
            </a:r>
            <a:r>
              <a:rPr lang="pt-BR" i="1" dirty="0"/>
              <a:t> </a:t>
            </a:r>
            <a:endParaRPr lang="it-IT" i="1" dirty="0"/>
          </a:p>
          <a:p>
            <a:pPr>
              <a:defRPr/>
            </a:pPr>
            <a:r>
              <a:rPr lang="it-IT" i="1" dirty="0"/>
              <a:t>istore4	</a:t>
            </a:r>
            <a:r>
              <a:rPr lang="pt-BR" b="0" i="1" dirty="0"/>
              <a:t> (nop)</a:t>
            </a:r>
            <a:r>
              <a:rPr lang="pt-BR" i="1" dirty="0"/>
              <a:t> </a:t>
            </a:r>
            <a:endParaRPr lang="it-IT" i="1" dirty="0"/>
          </a:p>
          <a:p>
            <a:pPr>
              <a:defRPr/>
            </a:pPr>
            <a:r>
              <a:rPr lang="it-IT" i="1" dirty="0"/>
              <a:t>istore5	TOS = </a:t>
            </a:r>
            <a:r>
              <a:rPr lang="it-IT" i="1" u="sng" dirty="0">
                <a:solidFill>
                  <a:srgbClr val="FF0000"/>
                </a:solidFill>
              </a:rPr>
              <a:t>MDR</a:t>
            </a:r>
            <a:r>
              <a:rPr lang="it-IT" i="1" dirty="0"/>
              <a:t>; goto (MBR1) </a:t>
            </a:r>
          </a:p>
          <a:p>
            <a:pPr>
              <a:defRPr/>
            </a:pPr>
            <a:r>
              <a:rPr lang="it-IT" dirty="0"/>
              <a:t>I colori evidenziano alcuni possibili casi di </a:t>
            </a:r>
            <a:r>
              <a:rPr lang="it-IT" i="1" dirty="0"/>
              <a:t>conflitto RAW</a:t>
            </a:r>
            <a:r>
              <a:rPr lang="it-IT" dirty="0"/>
              <a:t> (</a:t>
            </a:r>
            <a:r>
              <a:rPr lang="it-IT" dirty="0" err="1"/>
              <a:t>Read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) che, se verificati, causano </a:t>
            </a:r>
            <a:r>
              <a:rPr lang="it-IT" i="1" dirty="0"/>
              <a:t>stallo</a:t>
            </a:r>
            <a:r>
              <a:rPr lang="it-IT" dirty="0"/>
              <a:t> : non è certo che tali conflitti si verifichino in pratica perché le istruzioni potenzialmente in conflitto potrebbero essere distanziate nel tempo a causa di altri </a:t>
            </a:r>
            <a:r>
              <a:rPr lang="it-IT" i="1" dirty="0"/>
              <a:t>stalli</a:t>
            </a:r>
            <a:endParaRPr lang="it-IT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76"/>
    </mc:Choice>
    <mc:Fallback>
      <p:transition spd="slow" advTm="29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7875" name="Text Box 3"/>
          <p:cNvSpPr txBox="1">
            <a:spLocks noChangeArrowheads="1"/>
          </p:cNvSpPr>
          <p:nvPr/>
        </p:nvSpPr>
        <p:spPr bwMode="auto">
          <a:xfrm>
            <a:off x="0" y="784626"/>
            <a:ext cx="9381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supponiamo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debba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programma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IJVM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costituito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dalle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seguenti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istruzioni:ILOAD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x, BIPUSH 10, IADD , ISTORE x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08188" name="Group 316"/>
          <p:cNvGraphicFramePr>
            <a:graphicFrameLocks noGrp="1"/>
          </p:cNvGraphicFramePr>
          <p:nvPr/>
        </p:nvGraphicFramePr>
        <p:xfrm>
          <a:off x="76200" y="1143000"/>
          <a:ext cx="8969375" cy="5759449"/>
        </p:xfrm>
        <a:graphic>
          <a:graphicData uri="http://schemas.openxmlformats.org/drawingml/2006/table">
            <a:tbl>
              <a:tblPr/>
              <a:tblGrid>
                <a:gridCol w="723900"/>
                <a:gridCol w="2606675"/>
                <a:gridCol w="2041525"/>
                <a:gridCol w="2301875"/>
                <a:gridCol w="1295400"/>
              </a:tblGrid>
              <a:tr h="5873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MIR1=iload1; goto iload2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A=MBR1U, B=LV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 (MIR2=nop)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Bolla (MIR3=nop)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MIR1=iload2; goto iload3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B=SP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MIR2=iload1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C=A+B (LV+MBR1U)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Bolla(MIR3=nop)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64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t3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MIR1=iload3;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MIR2=iload2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B+1 (SP+1)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MIR3=iload1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MAR=C (LV+MBRU1);rd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t4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 (MIR2=nop)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MIR3=iload2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MAR=SP=C (SP+1)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MDR=mem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(rd iload1)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t5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MIR1=iload3 ; goto (bipush1)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MDR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t6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MIR1=bipush1; goto bipush2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SP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MIR2=iload3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(MDR)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t7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MIR1=bipush2;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(iadd1)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 = MBR1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MIR2=bipush1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+1 (SP+1)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MIR3=iload3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TOS=C (MDR);wr;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t8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MIR1=iadd1; </a:t>
                      </a:r>
                      <a:r>
                        <a:rPr kumimoji="0" lang="en-GB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SP)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MIR2=bipush2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(MBR1)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MIR3=bipush1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=C (SP+1)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mem=MDR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(wr  iload3)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t9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MIR1=iadd1; </a:t>
                      </a:r>
                      <a:r>
                        <a:rPr kumimoji="0" lang="en-GB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SP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MIR3=bipush2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TOS=MDR=C (MBR1);wr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t10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MIR1=iadd2; </a:t>
                      </a:r>
                      <a:r>
                        <a:rPr kumimoji="0" lang="en-GB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TOS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MIR2=iadd1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B-1 (SP-1)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bipush2)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8179" name="Text Box 307"/>
          <p:cNvSpPr txBox="1">
            <a:spLocks noChangeArrowheads="1"/>
          </p:cNvSpPr>
          <p:nvPr/>
        </p:nvSpPr>
        <p:spPr bwMode="auto">
          <a:xfrm>
            <a:off x="2586038" y="3649663"/>
            <a:ext cx="6143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MBR1</a:t>
            </a:r>
            <a:endParaRPr lang="it-IT" sz="1200"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8180" name="Text Box 308"/>
          <p:cNvSpPr txBox="1">
            <a:spLocks noChangeArrowheads="1"/>
          </p:cNvSpPr>
          <p:nvPr/>
        </p:nvSpPr>
        <p:spPr bwMode="auto">
          <a:xfrm>
            <a:off x="2616200" y="4792663"/>
            <a:ext cx="6143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MBR1</a:t>
            </a:r>
            <a:endParaRPr lang="it-IT" sz="1200"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38986" name="Group 337"/>
          <p:cNvGrpSpPr>
            <a:grpSpLocks/>
          </p:cNvGrpSpPr>
          <p:nvPr/>
        </p:nvGrpSpPr>
        <p:grpSpPr bwMode="auto">
          <a:xfrm>
            <a:off x="3124200" y="1600200"/>
            <a:ext cx="4800600" cy="4876800"/>
            <a:chOff x="1968" y="1008"/>
            <a:chExt cx="3024" cy="3072"/>
          </a:xfrm>
        </p:grpSpPr>
        <p:sp>
          <p:nvSpPr>
            <p:cNvPr id="208189" name="Line 317"/>
            <p:cNvSpPr>
              <a:spLocks noChangeShapeType="1"/>
            </p:cNvSpPr>
            <p:nvPr/>
          </p:nvSpPr>
          <p:spPr bwMode="auto">
            <a:xfrm>
              <a:off x="1968" y="100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0" name="Line 318"/>
            <p:cNvSpPr>
              <a:spLocks noChangeShapeType="1"/>
            </p:cNvSpPr>
            <p:nvPr/>
          </p:nvSpPr>
          <p:spPr bwMode="auto">
            <a:xfrm>
              <a:off x="3312" y="134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1" name="Line 319"/>
            <p:cNvSpPr>
              <a:spLocks noChangeShapeType="1"/>
            </p:cNvSpPr>
            <p:nvPr/>
          </p:nvSpPr>
          <p:spPr bwMode="auto">
            <a:xfrm>
              <a:off x="1968" y="134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2" name="Line 320"/>
            <p:cNvSpPr>
              <a:spLocks noChangeShapeType="1"/>
            </p:cNvSpPr>
            <p:nvPr/>
          </p:nvSpPr>
          <p:spPr bwMode="auto">
            <a:xfrm>
              <a:off x="1968" y="172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3" name="Line 321"/>
            <p:cNvSpPr>
              <a:spLocks noChangeShapeType="1"/>
            </p:cNvSpPr>
            <p:nvPr/>
          </p:nvSpPr>
          <p:spPr bwMode="auto">
            <a:xfrm>
              <a:off x="1968" y="206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4" name="Line 322"/>
            <p:cNvSpPr>
              <a:spLocks noChangeShapeType="1"/>
            </p:cNvSpPr>
            <p:nvPr/>
          </p:nvSpPr>
          <p:spPr bwMode="auto">
            <a:xfrm>
              <a:off x="1968" y="244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5" name="Line 323"/>
            <p:cNvSpPr>
              <a:spLocks noChangeShapeType="1"/>
            </p:cNvSpPr>
            <p:nvPr/>
          </p:nvSpPr>
          <p:spPr bwMode="auto">
            <a:xfrm>
              <a:off x="1968" y="278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6" name="Line 324"/>
            <p:cNvSpPr>
              <a:spLocks noChangeShapeType="1"/>
            </p:cNvSpPr>
            <p:nvPr/>
          </p:nvSpPr>
          <p:spPr bwMode="auto">
            <a:xfrm>
              <a:off x="3264" y="244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7" name="Line 325"/>
            <p:cNvSpPr>
              <a:spLocks noChangeShapeType="1"/>
            </p:cNvSpPr>
            <p:nvPr/>
          </p:nvSpPr>
          <p:spPr bwMode="auto">
            <a:xfrm>
              <a:off x="3264" y="278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8" name="Line 326"/>
            <p:cNvSpPr>
              <a:spLocks noChangeShapeType="1"/>
            </p:cNvSpPr>
            <p:nvPr/>
          </p:nvSpPr>
          <p:spPr bwMode="auto">
            <a:xfrm>
              <a:off x="3264" y="172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9" name="Line 327"/>
            <p:cNvSpPr>
              <a:spLocks noChangeShapeType="1"/>
            </p:cNvSpPr>
            <p:nvPr/>
          </p:nvSpPr>
          <p:spPr bwMode="auto">
            <a:xfrm>
              <a:off x="3264" y="206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0" name="Line 328"/>
            <p:cNvSpPr>
              <a:spLocks noChangeShapeType="1"/>
            </p:cNvSpPr>
            <p:nvPr/>
          </p:nvSpPr>
          <p:spPr bwMode="auto">
            <a:xfrm>
              <a:off x="3264" y="3216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1" name="Line 329"/>
            <p:cNvSpPr>
              <a:spLocks noChangeShapeType="1"/>
            </p:cNvSpPr>
            <p:nvPr/>
          </p:nvSpPr>
          <p:spPr bwMode="auto">
            <a:xfrm>
              <a:off x="3264" y="3552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2" name="Line 330"/>
            <p:cNvSpPr>
              <a:spLocks noChangeShapeType="1"/>
            </p:cNvSpPr>
            <p:nvPr/>
          </p:nvSpPr>
          <p:spPr bwMode="auto">
            <a:xfrm>
              <a:off x="1968" y="3216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3" name="Line 331"/>
            <p:cNvSpPr>
              <a:spLocks noChangeShapeType="1"/>
            </p:cNvSpPr>
            <p:nvPr/>
          </p:nvSpPr>
          <p:spPr bwMode="auto">
            <a:xfrm>
              <a:off x="1968" y="3552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4" name="Line 332"/>
            <p:cNvSpPr>
              <a:spLocks noChangeShapeType="1"/>
            </p:cNvSpPr>
            <p:nvPr/>
          </p:nvSpPr>
          <p:spPr bwMode="auto">
            <a:xfrm>
              <a:off x="1968" y="388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5" name="Line 333"/>
            <p:cNvSpPr>
              <a:spLocks noChangeShapeType="1"/>
            </p:cNvSpPr>
            <p:nvPr/>
          </p:nvSpPr>
          <p:spPr bwMode="auto">
            <a:xfrm>
              <a:off x="3264" y="388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6" name="Line 334"/>
            <p:cNvSpPr>
              <a:spLocks noChangeShapeType="1"/>
            </p:cNvSpPr>
            <p:nvPr/>
          </p:nvSpPr>
          <p:spPr bwMode="auto">
            <a:xfrm>
              <a:off x="4752" y="3936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7" name="Line 335"/>
            <p:cNvSpPr>
              <a:spLocks noChangeShapeType="1"/>
            </p:cNvSpPr>
            <p:nvPr/>
          </p:nvSpPr>
          <p:spPr bwMode="auto">
            <a:xfrm>
              <a:off x="4752" y="3192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8" name="Line 336"/>
            <p:cNvSpPr>
              <a:spLocks noChangeShapeType="1"/>
            </p:cNvSpPr>
            <p:nvPr/>
          </p:nvSpPr>
          <p:spPr bwMode="auto">
            <a:xfrm>
              <a:off x="4752" y="172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8212" name="AutoShape 340"/>
          <p:cNvSpPr>
            <a:spLocks noChangeArrowheads="1"/>
          </p:cNvSpPr>
          <p:nvPr/>
        </p:nvSpPr>
        <p:spPr bwMode="auto">
          <a:xfrm>
            <a:off x="381000" y="12192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3" name="AutoShape 341"/>
          <p:cNvSpPr>
            <a:spLocks noChangeArrowheads="1"/>
          </p:cNvSpPr>
          <p:nvPr/>
        </p:nvSpPr>
        <p:spPr bwMode="auto">
          <a:xfrm>
            <a:off x="406400" y="18161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4" name="AutoShape 342"/>
          <p:cNvSpPr>
            <a:spLocks noChangeArrowheads="1"/>
          </p:cNvSpPr>
          <p:nvPr/>
        </p:nvSpPr>
        <p:spPr bwMode="auto">
          <a:xfrm>
            <a:off x="419100" y="23622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5" name="AutoShape 343"/>
          <p:cNvSpPr>
            <a:spLocks noChangeArrowheads="1"/>
          </p:cNvSpPr>
          <p:nvPr/>
        </p:nvSpPr>
        <p:spPr bwMode="auto">
          <a:xfrm>
            <a:off x="419100" y="29718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6" name="AutoShape 344"/>
          <p:cNvSpPr>
            <a:spLocks noChangeArrowheads="1"/>
          </p:cNvSpPr>
          <p:nvPr/>
        </p:nvSpPr>
        <p:spPr bwMode="auto">
          <a:xfrm>
            <a:off x="419100" y="35052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7" name="AutoShape 345"/>
          <p:cNvSpPr>
            <a:spLocks noChangeArrowheads="1"/>
          </p:cNvSpPr>
          <p:nvPr/>
        </p:nvSpPr>
        <p:spPr bwMode="auto">
          <a:xfrm>
            <a:off x="419100" y="40894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8" name="AutoShape 346"/>
          <p:cNvSpPr>
            <a:spLocks noChangeArrowheads="1"/>
          </p:cNvSpPr>
          <p:nvPr/>
        </p:nvSpPr>
        <p:spPr bwMode="auto">
          <a:xfrm>
            <a:off x="431800" y="46609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9" name="AutoShape 347"/>
          <p:cNvSpPr>
            <a:spLocks noChangeArrowheads="1"/>
          </p:cNvSpPr>
          <p:nvPr/>
        </p:nvSpPr>
        <p:spPr bwMode="auto">
          <a:xfrm>
            <a:off x="444500" y="52832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20" name="AutoShape 348"/>
          <p:cNvSpPr>
            <a:spLocks noChangeArrowheads="1"/>
          </p:cNvSpPr>
          <p:nvPr/>
        </p:nvSpPr>
        <p:spPr bwMode="auto">
          <a:xfrm>
            <a:off x="457200" y="58674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21" name="AutoShape 349"/>
          <p:cNvSpPr>
            <a:spLocks noChangeArrowheads="1"/>
          </p:cNvSpPr>
          <p:nvPr/>
        </p:nvSpPr>
        <p:spPr bwMode="auto">
          <a:xfrm>
            <a:off x="482600" y="64008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0169693"/>
      </p:ext>
    </p:extLst>
  </p:cSld>
  <p:clrMapOvr>
    <a:masterClrMapping/>
  </p:clrMapOvr>
  <p:transition advTm="410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8212" grpId="0" animBg="1"/>
      <p:bldP spid="208213" grpId="0" animBg="1"/>
      <p:bldP spid="208214" grpId="0" animBg="1"/>
      <p:bldP spid="208215" grpId="0" animBg="1"/>
      <p:bldP spid="208216" grpId="0" animBg="1"/>
      <p:bldP spid="208217" grpId="0" animBg="1"/>
      <p:bldP spid="208218" grpId="0" animBg="1"/>
      <p:bldP spid="208219" grpId="0" animBg="1"/>
      <p:bldP spid="208220" grpId="0" animBg="1"/>
      <p:bldP spid="2082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1026"/>
          <p:cNvSpPr txBox="1">
            <a:spLocks noChangeArrowheads="1"/>
          </p:cNvSpPr>
          <p:nvPr/>
        </p:nvSpPr>
        <p:spPr bwMode="auto">
          <a:xfrm>
            <a:off x="1968500" y="39497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12194" name="Group 1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80992"/>
              </p:ext>
            </p:extLst>
          </p:nvPr>
        </p:nvGraphicFramePr>
        <p:xfrm>
          <a:off x="41275" y="936625"/>
          <a:ext cx="9039225" cy="5932491"/>
        </p:xfrm>
        <a:graphic>
          <a:graphicData uri="http://schemas.openxmlformats.org/drawingml/2006/table">
            <a:tbl>
              <a:tblPr/>
              <a:tblGrid>
                <a:gridCol w="581025"/>
                <a:gridCol w="2590800"/>
                <a:gridCol w="2209800"/>
                <a:gridCol w="2362200"/>
                <a:gridCol w="1295400"/>
              </a:tblGrid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t10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MIR1=iadd2; </a:t>
                      </a:r>
                      <a:r>
                        <a:rPr kumimoji="0" lang="en-GB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TOS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MIR2=iadd1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B-1 (SP-1)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mem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(wr bipush2)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t11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MIR1=iadd3;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 e H)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iadd2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B(TOS)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MIR3=iadd1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C (SP-1); rd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t12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MIR1=iadd3;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 e H)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MIR3=iadd2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C (TOS)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(rd iadd1)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MIR1=iadd3; goto (istore1)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 = H, B = MDR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Bolla(MIR3=nop)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 istore1;goto istore2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 = MBR1U, B = LV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iadd3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A + B (H + MDR)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69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 = istore2;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TOS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TOS)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istore1;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A + B (LV + MBR1U)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iadd3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MDR=TOS=C (H+MDR);wr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 = istore2;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TOS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endParaRPr lang="it-IT" sz="1400" dirty="0"/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MIR3=istore1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C (LV+MBR1U)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iadd3)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84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t17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 istore3;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SP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MIR2=istore2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(TOS)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  <a:p>
                      <a:endParaRPr lang="it-IT" sz="1800" dirty="0"/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t18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MIR1=istore4;goto istore5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B-1 (SP-1)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C (TOS);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t19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MIR1=istore5;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(nop)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C (SP-1);rd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istore2)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2195" name="Text Box 1251"/>
          <p:cNvSpPr txBox="1">
            <a:spLocks noChangeArrowheads="1"/>
          </p:cNvSpPr>
          <p:nvPr/>
        </p:nvSpPr>
        <p:spPr bwMode="auto">
          <a:xfrm>
            <a:off x="2314575" y="2794000"/>
            <a:ext cx="6143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MBR1</a:t>
            </a:r>
            <a:endParaRPr lang="it-IT" sz="1200" dirty="0"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2196" name="AutoShape 1252"/>
          <p:cNvSpPr>
            <a:spLocks noChangeArrowheads="1"/>
          </p:cNvSpPr>
          <p:nvPr/>
        </p:nvSpPr>
        <p:spPr bwMode="auto">
          <a:xfrm>
            <a:off x="395288" y="11239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197" name="AutoShape 1253"/>
          <p:cNvSpPr>
            <a:spLocks noChangeArrowheads="1"/>
          </p:cNvSpPr>
          <p:nvPr/>
        </p:nvSpPr>
        <p:spPr bwMode="auto">
          <a:xfrm>
            <a:off x="395288" y="17208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198" name="AutoShape 1254"/>
          <p:cNvSpPr>
            <a:spLocks noChangeArrowheads="1"/>
          </p:cNvSpPr>
          <p:nvPr/>
        </p:nvSpPr>
        <p:spPr bwMode="auto">
          <a:xfrm>
            <a:off x="395288" y="22669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199" name="AutoShape 1255"/>
          <p:cNvSpPr>
            <a:spLocks noChangeArrowheads="1"/>
          </p:cNvSpPr>
          <p:nvPr/>
        </p:nvSpPr>
        <p:spPr bwMode="auto">
          <a:xfrm>
            <a:off x="395288" y="28765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0" name="AutoShape 1256"/>
          <p:cNvSpPr>
            <a:spLocks noChangeArrowheads="1"/>
          </p:cNvSpPr>
          <p:nvPr/>
        </p:nvSpPr>
        <p:spPr bwMode="auto">
          <a:xfrm>
            <a:off x="395288" y="34099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1" name="AutoShape 1257"/>
          <p:cNvSpPr>
            <a:spLocks noChangeArrowheads="1"/>
          </p:cNvSpPr>
          <p:nvPr/>
        </p:nvSpPr>
        <p:spPr bwMode="auto">
          <a:xfrm>
            <a:off x="395288" y="39433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2" name="AutoShape 1258"/>
          <p:cNvSpPr>
            <a:spLocks noChangeArrowheads="1"/>
          </p:cNvSpPr>
          <p:nvPr/>
        </p:nvSpPr>
        <p:spPr bwMode="auto">
          <a:xfrm>
            <a:off x="395288" y="4778375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3" name="AutoShape 1259"/>
          <p:cNvSpPr>
            <a:spLocks noChangeArrowheads="1"/>
          </p:cNvSpPr>
          <p:nvPr/>
        </p:nvSpPr>
        <p:spPr bwMode="auto">
          <a:xfrm>
            <a:off x="395288" y="5362575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4" name="AutoShape 1260"/>
          <p:cNvSpPr>
            <a:spLocks noChangeArrowheads="1"/>
          </p:cNvSpPr>
          <p:nvPr/>
        </p:nvSpPr>
        <p:spPr bwMode="auto">
          <a:xfrm>
            <a:off x="395288" y="5921375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5" name="AutoShape 1261"/>
          <p:cNvSpPr>
            <a:spLocks noChangeArrowheads="1"/>
          </p:cNvSpPr>
          <p:nvPr/>
        </p:nvSpPr>
        <p:spPr bwMode="auto">
          <a:xfrm>
            <a:off x="395288" y="6454775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4185534"/>
      </p:ext>
    </p:extLst>
  </p:cSld>
  <p:clrMapOvr>
    <a:masterClrMapping/>
  </p:clrMapOvr>
  <p:transition advTm="68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2196" grpId="0" animBg="1"/>
      <p:bldP spid="212197" grpId="0" animBg="1"/>
      <p:bldP spid="212198" grpId="0" animBg="1"/>
      <p:bldP spid="212199" grpId="0" animBg="1"/>
      <p:bldP spid="212200" grpId="0" animBg="1"/>
      <p:bldP spid="212201" grpId="0" animBg="1"/>
      <p:bldP spid="212202" grpId="0" animBg="1"/>
      <p:bldP spid="212203" grpId="0" animBg="1"/>
      <p:bldP spid="212204" grpId="0" animBg="1"/>
      <p:bldP spid="21220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1968500" y="650875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1303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70344"/>
              </p:ext>
            </p:extLst>
          </p:nvPr>
        </p:nvGraphicFramePr>
        <p:xfrm>
          <a:off x="52388" y="1106488"/>
          <a:ext cx="9039225" cy="3060700"/>
        </p:xfrm>
        <a:graphic>
          <a:graphicData uri="http://schemas.openxmlformats.org/drawingml/2006/table">
            <a:tbl>
              <a:tblPr/>
              <a:tblGrid>
                <a:gridCol w="581025"/>
                <a:gridCol w="2590800"/>
                <a:gridCol w="2209800"/>
                <a:gridCol w="2362200"/>
                <a:gridCol w="1295400"/>
              </a:tblGrid>
              <a:tr h="560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t19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MIR1=istore5;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(nop)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C (SP-1);rd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(wr istore2)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MIR1=istore5;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istore4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(rd istore3)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t21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MIR1=istore5;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(MBR1)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MDR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 (MIR2=nop)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Bolla(MIR3=nop)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t22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....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(MDR)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Bolla(MIR3=nop)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t23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....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C (MDR)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3038" name="Text Box 46"/>
          <p:cNvSpPr txBox="1">
            <a:spLocks noChangeArrowheads="1"/>
          </p:cNvSpPr>
          <p:nvPr/>
        </p:nvSpPr>
        <p:spPr bwMode="auto">
          <a:xfrm>
            <a:off x="34925" y="4257675"/>
            <a:ext cx="8929688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state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13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23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primi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due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serviti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riempimento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pipeline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inizialmente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era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vuote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non ci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fossero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conflittiavremmo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potuto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21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throughput è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0.6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throughput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minimo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e’ 0.333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massimo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e’ 1.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Poichè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durata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architettura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MIC-3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durano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(circa) 1/3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MIC-2,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abbiamo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comunque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risparmiato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(13*3)-23=39-23 = 16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MIC-3,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ovvero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più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5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MIC-2.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3039" name="AutoShape 47"/>
          <p:cNvSpPr>
            <a:spLocks noChangeArrowheads="1"/>
          </p:cNvSpPr>
          <p:nvPr/>
        </p:nvSpPr>
        <p:spPr bwMode="auto">
          <a:xfrm>
            <a:off x="317500" y="1398588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3040" name="AutoShape 48"/>
          <p:cNvSpPr>
            <a:spLocks noChangeArrowheads="1"/>
          </p:cNvSpPr>
          <p:nvPr/>
        </p:nvSpPr>
        <p:spPr bwMode="auto">
          <a:xfrm>
            <a:off x="317500" y="1916113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3041" name="AutoShape 49"/>
          <p:cNvSpPr>
            <a:spLocks noChangeArrowheads="1"/>
          </p:cNvSpPr>
          <p:nvPr/>
        </p:nvSpPr>
        <p:spPr bwMode="auto">
          <a:xfrm>
            <a:off x="317500" y="2490788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3042" name="AutoShape 50"/>
          <p:cNvSpPr>
            <a:spLocks noChangeArrowheads="1"/>
          </p:cNvSpPr>
          <p:nvPr/>
        </p:nvSpPr>
        <p:spPr bwMode="auto">
          <a:xfrm>
            <a:off x="317500" y="3211513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1269651"/>
      </p:ext>
    </p:extLst>
  </p:cSld>
  <p:clrMapOvr>
    <a:masterClrMapping/>
  </p:clrMapOvr>
  <p:transition advTm="941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3039" grpId="0" animBg="1"/>
      <p:bldP spid="213040" grpId="0" animBg="1"/>
      <p:bldP spid="213041" grpId="0" animBg="1"/>
      <p:bldP spid="2130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47107" name="Group 7"/>
          <p:cNvGrpSpPr>
            <a:grpSpLocks/>
          </p:cNvGrpSpPr>
          <p:nvPr/>
        </p:nvGrpSpPr>
        <p:grpSpPr bwMode="auto">
          <a:xfrm>
            <a:off x="2834481" y="863135"/>
            <a:ext cx="6205156" cy="4759960"/>
            <a:chOff x="705" y="408"/>
            <a:chExt cx="4350" cy="3720"/>
          </a:xfrm>
        </p:grpSpPr>
        <p:pic>
          <p:nvPicPr>
            <p:cNvPr id="47109" name="Picture 5" descr="Mic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" y="408"/>
              <a:ext cx="4350" cy="3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06" name="Text Box 6"/>
            <p:cNvSpPr txBox="1">
              <a:spLocks noChangeArrowheads="1"/>
            </p:cNvSpPr>
            <p:nvPr/>
          </p:nvSpPr>
          <p:spPr bwMode="auto">
            <a:xfrm>
              <a:off x="745" y="422"/>
              <a:ext cx="55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MIC-4</a:t>
              </a:r>
              <a:endParaRPr lang="it-IT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2" name="Rettangolo 1"/>
          <p:cNvSpPr/>
          <p:nvPr/>
        </p:nvSpPr>
        <p:spPr>
          <a:xfrm>
            <a:off x="0" y="110540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it-IT" dirty="0"/>
              <a:t>Due </a:t>
            </a:r>
            <a:r>
              <a:rPr lang="it-IT" dirty="0" err="1"/>
              <a:t>unita’</a:t>
            </a:r>
            <a:r>
              <a:rPr lang="it-IT" dirty="0"/>
              <a:t> </a:t>
            </a:r>
            <a:r>
              <a:rPr lang="it-IT" dirty="0" smtClean="0"/>
              <a:t>funzionali</a:t>
            </a:r>
            <a:br>
              <a:rPr lang="it-IT" dirty="0" smtClean="0"/>
            </a:br>
            <a:r>
              <a:rPr lang="it-IT" dirty="0" err="1" smtClean="0"/>
              <a:t>aggiuntiverispetto</a:t>
            </a:r>
            <a:r>
              <a:rPr lang="it-IT" dirty="0" smtClean="0"/>
              <a:t> </a:t>
            </a:r>
            <a:r>
              <a:rPr lang="it-IT" dirty="0"/>
              <a:t>a MIC-3: </a:t>
            </a:r>
          </a:p>
          <a:p>
            <a:r>
              <a:rPr lang="en-US" b="1" dirty="0"/>
              <a:t>Decoding</a:t>
            </a:r>
            <a:r>
              <a:rPr lang="en-US" dirty="0"/>
              <a:t>, </a:t>
            </a:r>
          </a:p>
          <a:p>
            <a:r>
              <a:rPr lang="en-US" b="1" dirty="0" err="1"/>
              <a:t>Queueing</a:t>
            </a:r>
            <a:endParaRPr lang="en-US" b="1" dirty="0"/>
          </a:p>
          <a:p>
            <a:r>
              <a:rPr lang="en-US" b="1" dirty="0" err="1" smtClean="0"/>
              <a:t>Oltre</a:t>
            </a:r>
            <a:r>
              <a:rPr lang="en-US" b="1" dirty="0" smtClean="0"/>
              <a:t> a </a:t>
            </a:r>
            <a:r>
              <a:rPr lang="en-US" b="1" dirty="0" err="1"/>
              <a:t>quattro</a:t>
            </a:r>
            <a:r>
              <a:rPr lang="en-US" b="1" dirty="0"/>
              <a:t> MIR</a:t>
            </a:r>
            <a:endParaRPr lang="en-US" b="1" dirty="0"/>
          </a:p>
        </p:txBody>
      </p:sp>
      <p:sp>
        <p:nvSpPr>
          <p:cNvPr id="3" name="Freccia a sinistra 2"/>
          <p:cNvSpPr/>
          <p:nvPr/>
        </p:nvSpPr>
        <p:spPr>
          <a:xfrm rot="10800000">
            <a:off x="1060704" y="2066542"/>
            <a:ext cx="4242816" cy="20117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ccia a sinistra 8"/>
          <p:cNvSpPr/>
          <p:nvPr/>
        </p:nvSpPr>
        <p:spPr>
          <a:xfrm rot="10800000">
            <a:off x="1060702" y="2319527"/>
            <a:ext cx="5824729" cy="20117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ccia a sinistra 9"/>
          <p:cNvSpPr/>
          <p:nvPr/>
        </p:nvSpPr>
        <p:spPr>
          <a:xfrm rot="11184097">
            <a:off x="269745" y="3142530"/>
            <a:ext cx="5824729" cy="20117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68154"/>
      </p:ext>
    </p:extLst>
  </p:cSld>
  <p:clrMapOvr>
    <a:masterClrMapping/>
  </p:clrMapOvr>
  <p:transition advTm="430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82296" y="987980"/>
            <a:ext cx="39410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Come Mic-3, Mic-4 ha </a:t>
            </a:r>
            <a:r>
              <a:rPr lang="it-IT" dirty="0" smtClean="0"/>
              <a:t>un’IFU che </a:t>
            </a:r>
            <a:r>
              <a:rPr lang="it-IT" dirty="0"/>
              <a:t>fa un </a:t>
            </a:r>
            <a:r>
              <a:rPr lang="it-IT" dirty="0" err="1"/>
              <a:t>pre-fetch</a:t>
            </a:r>
            <a:r>
              <a:rPr lang="it-IT" dirty="0"/>
              <a:t> </a:t>
            </a:r>
            <a:r>
              <a:rPr lang="it-IT" dirty="0" smtClean="0"/>
              <a:t>delle word dalla memoria e alimenta i vari MBR</a:t>
            </a:r>
            <a:r>
              <a:rPr lang="it-IT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IFU alimenta inoltre un </a:t>
            </a:r>
            <a:r>
              <a:rPr lang="it-IT" dirty="0"/>
              <a:t>nuovo componente, la </a:t>
            </a:r>
            <a:r>
              <a:rPr lang="it-IT" b="1" dirty="0" err="1"/>
              <a:t>decoding</a:t>
            </a:r>
            <a:r>
              <a:rPr lang="it-IT" b="1" dirty="0"/>
              <a:t> </a:t>
            </a:r>
            <a:r>
              <a:rPr lang="it-IT" b="1" dirty="0" err="1"/>
              <a:t>unit</a:t>
            </a:r>
            <a:r>
              <a:rPr lang="it-IT" dirty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Al suo interno</a:t>
            </a:r>
            <a:r>
              <a:rPr lang="it-IT" dirty="0"/>
              <a:t>, </a:t>
            </a:r>
            <a:r>
              <a:rPr lang="it-IT" dirty="0" smtClean="0"/>
              <a:t>essa ha </a:t>
            </a:r>
            <a:r>
              <a:rPr lang="it-IT" dirty="0"/>
              <a:t>una ROM indicizzata, a forma di tabella, per </a:t>
            </a:r>
            <a:r>
              <a:rPr lang="it-IT" dirty="0" smtClean="0"/>
              <a:t>op code </a:t>
            </a:r>
            <a:r>
              <a:rPr lang="it-IT" dirty="0"/>
              <a:t>IJVM. </a:t>
            </a:r>
            <a:r>
              <a:rPr lang="it-IT" dirty="0" smtClean="0"/>
              <a:t>Ogni riga di questa tabella contiene due </a:t>
            </a:r>
            <a:r>
              <a:rPr lang="it-IT" dirty="0"/>
              <a:t>parti: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lunghezza</a:t>
            </a:r>
            <a:r>
              <a:rPr lang="en-US" dirty="0" smtClean="0"/>
              <a:t> </a:t>
            </a:r>
            <a:r>
              <a:rPr lang="en-US" dirty="0" err="1" smtClean="0"/>
              <a:t>dell’istruzione</a:t>
            </a:r>
            <a:r>
              <a:rPr lang="en-US" dirty="0" smtClean="0"/>
              <a:t> IJVM 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un indice che punta a un’altra ROM chiamata micro-</a:t>
            </a:r>
            <a:r>
              <a:rPr lang="it-IT" dirty="0" err="1" smtClean="0"/>
              <a:t>operation</a:t>
            </a:r>
            <a:r>
              <a:rPr lang="it-IT" dirty="0" smtClean="0"/>
              <a:t> </a:t>
            </a:r>
            <a:r>
              <a:rPr lang="it-IT" dirty="0"/>
              <a:t>ROM.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573" y="1340715"/>
            <a:ext cx="4554148" cy="38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ttore 2 4"/>
          <p:cNvCxnSpPr/>
          <p:nvPr/>
        </p:nvCxnSpPr>
        <p:spPr>
          <a:xfrm flipV="1">
            <a:off x="3831336" y="2971800"/>
            <a:ext cx="3300984" cy="1444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/>
          <p:cNvCxnSpPr/>
          <p:nvPr/>
        </p:nvCxnSpPr>
        <p:spPr>
          <a:xfrm flipV="1">
            <a:off x="3654552" y="2565630"/>
            <a:ext cx="2365248" cy="722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flipV="1">
            <a:off x="3276600" y="2414016"/>
            <a:ext cx="2743200" cy="20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V="1">
            <a:off x="3276600" y="1965960"/>
            <a:ext cx="1761744" cy="69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064455" y="789542"/>
            <a:ext cx="4424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MIC4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8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25"/>
    </mc:Choice>
    <mc:Fallback>
      <p:transition spd="slow" advTm="60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.6|0.8|1|1.4|8.2|1.4|0.5|6.2|0.7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4|0.2|0.1|0.2|0.2|0.2|0.9|0.2|0.5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|3|0.7|0.2|0.6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14583</TotalTime>
  <Words>3540</Words>
  <Application>Microsoft Office PowerPoint</Application>
  <PresentationFormat>Presentazione su schermo (4:3)</PresentationFormat>
  <Paragraphs>670</Paragraphs>
  <Slides>35</Slides>
  <Notes>1</Notes>
  <HiddenSlides>0</HiddenSlides>
  <MMClips>35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6" baseType="lpstr">
      <vt:lpstr>Tema di Office</vt:lpstr>
      <vt:lpstr>CORSO DI ARCHITETTURA DEGLI ELABORATORI II A.A. 2019-2020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210</cp:revision>
  <dcterms:created xsi:type="dcterms:W3CDTF">2012-10-05T07:46:48Z</dcterms:created>
  <dcterms:modified xsi:type="dcterms:W3CDTF">2020-04-30T08:26:04Z</dcterms:modified>
</cp:coreProperties>
</file>